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62" r:id="rId4"/>
    <p:sldId id="358" r:id="rId5"/>
    <p:sldId id="329" r:id="rId6"/>
    <p:sldId id="322" r:id="rId7"/>
    <p:sldId id="330" r:id="rId8"/>
    <p:sldId id="323" r:id="rId9"/>
    <p:sldId id="316" r:id="rId10"/>
    <p:sldId id="324" r:id="rId11"/>
    <p:sldId id="325" r:id="rId12"/>
    <p:sldId id="326" r:id="rId13"/>
    <p:sldId id="327" r:id="rId14"/>
    <p:sldId id="359" r:id="rId15"/>
    <p:sldId id="331" r:id="rId16"/>
    <p:sldId id="332" r:id="rId17"/>
    <p:sldId id="333" r:id="rId18"/>
    <p:sldId id="334" r:id="rId19"/>
    <p:sldId id="340" r:id="rId20"/>
    <p:sldId id="335" r:id="rId21"/>
    <p:sldId id="347" r:id="rId22"/>
    <p:sldId id="363" r:id="rId23"/>
    <p:sldId id="343" r:id="rId24"/>
    <p:sldId id="344" r:id="rId25"/>
    <p:sldId id="345" r:id="rId26"/>
    <p:sldId id="366" r:id="rId27"/>
    <p:sldId id="368" r:id="rId28"/>
    <p:sldId id="346" r:id="rId29"/>
    <p:sldId id="361" r:id="rId30"/>
    <p:sldId id="364" r:id="rId31"/>
    <p:sldId id="336" r:id="rId32"/>
    <p:sldId id="337" r:id="rId33"/>
    <p:sldId id="338" r:id="rId34"/>
    <p:sldId id="339" r:id="rId35"/>
    <p:sldId id="341" r:id="rId36"/>
    <p:sldId id="342" r:id="rId37"/>
    <p:sldId id="360" r:id="rId38"/>
    <p:sldId id="350" r:id="rId39"/>
    <p:sldId id="351" r:id="rId40"/>
    <p:sldId id="349" r:id="rId41"/>
    <p:sldId id="311" r:id="rId42"/>
    <p:sldId id="348" r:id="rId43"/>
    <p:sldId id="352" r:id="rId44"/>
    <p:sldId id="356" r:id="rId45"/>
    <p:sldId id="355" r:id="rId46"/>
    <p:sldId id="365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712" autoAdjust="0"/>
  </p:normalViewPr>
  <p:slideViewPr>
    <p:cSldViewPr snapToObjects="1">
      <p:cViewPr varScale="1">
        <p:scale>
          <a:sx n="51" d="100"/>
          <a:sy n="51" d="100"/>
        </p:scale>
        <p:origin x="1357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4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02560-CD71-4627-BC31-9D52777519D6}" type="datetimeFigureOut">
              <a:rPr lang="en-US" smtClean="0"/>
              <a:pPr/>
              <a:t>8/31/2019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5838A-92BF-4CCA-B8BF-32438330A7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68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838A-92BF-4CCA-B8BF-32438330A71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cs typeface="宋体" charset="-122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090C0C2-35A0-F44E-B32A-583D142DCD2D}" type="slidenum">
              <a:rPr lang="zh-CN" altLang="en-US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7887A-120E-844C-9E5D-D2141C4C0B22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7887A-120E-844C-9E5D-D2141C4C0B22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838A-92BF-4CCA-B8BF-32438330A71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838A-92BF-4CCA-B8BF-32438330A71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838A-92BF-4CCA-B8BF-32438330A71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838A-92BF-4CCA-B8BF-32438330A71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838A-92BF-4CCA-B8BF-32438330A71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838A-92BF-4CCA-B8BF-32438330A71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BC4113-0303-F749-A47E-4E86F43B6E01}" type="slidenum">
              <a:rPr lang="en-US"/>
              <a:pPr/>
              <a:t>23</a:t>
            </a:fld>
            <a:endParaRPr lang="en-US"/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838A-92BF-4CCA-B8BF-32438330A71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A3FEDB-290F-AC46-AEE2-3884DB97F47D}" type="slidenum">
              <a:rPr lang="en-US"/>
              <a:pPr/>
              <a:t>24</a:t>
            </a:fld>
            <a:endParaRPr lang="en-US"/>
          </a:p>
        </p:txBody>
      </p:sp>
      <p:sp>
        <p:nvSpPr>
          <p:cNvPr id="379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6C0E2B-9971-204B-943A-89F513FA33F4}" type="slidenum">
              <a:rPr lang="en-US"/>
              <a:pPr/>
              <a:t>25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838A-92BF-4CCA-B8BF-32438330A71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2BACB-EA40-4542-9F95-5C7DFEAED7C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45FE34E-2243-44C7-817B-C4A7B9A14ABC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2BACB-EA40-4542-9F95-5C7DFEAED7C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2BACB-EA40-4542-9F95-5C7DFEAED7C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838A-92BF-4CCA-B8BF-32438330A71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28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838A-92BF-4CCA-B8BF-32438330A71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cs typeface="宋体" charset="-122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8187A2-F293-E044-AD87-084CFF54A7E2}" type="slidenum">
              <a:rPr lang="zh-CN" altLang="en-US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cs typeface="宋体" charset="-122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8187A2-F293-E044-AD87-084CFF54A7E2}" type="slidenum">
              <a:rPr lang="zh-CN" altLang="en-US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cs typeface="宋体" charset="-122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3999526-3DA3-4744-9C1E-961225C99993}" type="slidenum">
              <a:rPr lang="zh-CN" altLang="en-US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5D8332-CC83-CE46-899D-C493213FBE8E}" type="slidenum">
              <a:rPr lang="en-US"/>
              <a:pPr/>
              <a:t>9</a:t>
            </a:fld>
            <a:endParaRPr lang="en-US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7887A-120E-844C-9E5D-D2141C4C0B22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36F-D483-7842-B9CD-8B56B60A34B8}" type="datetimeFigureOut">
              <a:rPr lang="en-US" smtClean="0"/>
              <a:pPr/>
              <a:t>8/31/2019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36F-D483-7842-B9CD-8B56B60A34B8}" type="datetimeFigureOut">
              <a:rPr lang="en-US" smtClean="0"/>
              <a:pPr/>
              <a:t>8/31/2019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36F-D483-7842-B9CD-8B56B60A34B8}" type="datetimeFigureOut">
              <a:rPr lang="en-US" smtClean="0"/>
              <a:pPr/>
              <a:t>8/31/2019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73C8F8-04BA-674F-954E-358AAB288CA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150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36F-D483-7842-B9CD-8B56B60A34B8}" type="datetimeFigureOut">
              <a:rPr lang="en-US" smtClean="0"/>
              <a:pPr/>
              <a:t>8/31/2019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36F-D483-7842-B9CD-8B56B60A34B8}" type="datetimeFigureOut">
              <a:rPr lang="en-US" smtClean="0"/>
              <a:pPr/>
              <a:t>8/31/2019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36F-D483-7842-B9CD-8B56B60A34B8}" type="datetimeFigureOut">
              <a:rPr lang="en-US" smtClean="0"/>
              <a:pPr/>
              <a:t>8/31/2019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36F-D483-7842-B9CD-8B56B60A34B8}" type="datetimeFigureOut">
              <a:rPr lang="en-US" smtClean="0"/>
              <a:pPr/>
              <a:t>8/31/2019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36F-D483-7842-B9CD-8B56B60A34B8}" type="datetimeFigureOut">
              <a:rPr lang="en-US" smtClean="0"/>
              <a:pPr/>
              <a:t>8/31/2019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36F-D483-7842-B9CD-8B56B60A34B8}" type="datetimeFigureOut">
              <a:rPr lang="en-US" smtClean="0"/>
              <a:pPr/>
              <a:t>8/31/2019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36F-D483-7842-B9CD-8B56B60A34B8}" type="datetimeFigureOut">
              <a:rPr lang="en-US" smtClean="0"/>
              <a:pPr/>
              <a:t>8/31/2019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36F-D483-7842-B9CD-8B56B60A34B8}" type="datetimeFigureOut">
              <a:rPr lang="en-US" smtClean="0"/>
              <a:pPr/>
              <a:t>8/31/2019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4836F-D483-7842-B9CD-8B56B60A34B8}" type="datetimeFigureOut">
              <a:rPr lang="en-US" smtClean="0"/>
              <a:pPr/>
              <a:t>8/31/2019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gif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oleObject" Target="../embeddings/oleObject3.bin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42.emf"/><Relationship Id="rId5" Type="http://schemas.openxmlformats.org/officeDocument/2006/relationships/image" Target="../media/image43.emf"/><Relationship Id="rId10" Type="http://schemas.openxmlformats.org/officeDocument/2006/relationships/oleObject" Target="../embeddings/oleObject6.bin"/><Relationship Id="rId4" Type="http://schemas.openxmlformats.org/officeDocument/2006/relationships/image" Target="../media/image39.emf"/><Relationship Id="rId9" Type="http://schemas.openxmlformats.org/officeDocument/2006/relationships/image" Target="../media/image41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t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9567" y="1219200"/>
            <a:ext cx="861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/>
              <a:t>Introduction to mass spectrometry (MS) – based proteomics and metabolomics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314385" y="3116520"/>
            <a:ext cx="65616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Tianwei Yu</a:t>
            </a:r>
          </a:p>
          <a:p>
            <a:r>
              <a:rPr lang="en-US" sz="2400" dirty="0"/>
              <a:t>Department of Biostatistics and Bioinformatics</a:t>
            </a:r>
          </a:p>
          <a:p>
            <a:r>
              <a:rPr lang="en-US" sz="2400" dirty="0"/>
              <a:t>Rollins School of Public Health</a:t>
            </a:r>
          </a:p>
          <a:p>
            <a:r>
              <a:rPr lang="en-US" sz="2400" dirty="0"/>
              <a:t>Emory University</a:t>
            </a:r>
          </a:p>
          <a:p>
            <a:endParaRPr lang="en-US" sz="2400" dirty="0"/>
          </a:p>
          <a:p>
            <a:fld id="{5B6D49AC-95FC-0E4F-833C-72F251DCD972}" type="datetime4">
              <a:rPr lang="en-US" sz="2400" smtClean="0"/>
              <a:pPr/>
              <a:t>August 31, 2019</a:t>
            </a:fld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1"/>
          <p:cNvSpPr txBox="1">
            <a:spLocks noChangeArrowheads="1"/>
          </p:cNvSpPr>
          <p:nvPr/>
        </p:nvSpPr>
        <p:spPr bwMode="auto">
          <a:xfrm>
            <a:off x="304800" y="304800"/>
            <a:ext cx="84582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u="sng" dirty="0">
                <a:latin typeface="+mj-lt"/>
                <a:ea typeface="宋体" charset="-122"/>
                <a:cs typeface="宋体" charset="-122"/>
              </a:rPr>
              <a:t>Mass Spectrometry --- getting ion from solution to gas phase</a:t>
            </a:r>
          </a:p>
        </p:txBody>
      </p:sp>
      <p:pic>
        <p:nvPicPr>
          <p:cNvPr id="16387" name="Picture 15" descr="IMAGE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057400"/>
            <a:ext cx="4038600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17" descr="fig0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4114800"/>
            <a:ext cx="3281363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Rectangle 4"/>
          <p:cNvSpPr>
            <a:spLocks noChangeArrowheads="1"/>
          </p:cNvSpPr>
          <p:nvPr/>
        </p:nvSpPr>
        <p:spPr bwMode="auto">
          <a:xfrm>
            <a:off x="4876800" y="2209800"/>
            <a:ext cx="4114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Matrix assisted laser desorption ionization (MALDI)</a:t>
            </a:r>
          </a:p>
        </p:txBody>
      </p:sp>
      <p:sp>
        <p:nvSpPr>
          <p:cNvPr id="16390" name="Rectangle 5"/>
          <p:cNvSpPr>
            <a:spLocks noChangeArrowheads="1"/>
          </p:cNvSpPr>
          <p:nvPr/>
        </p:nvSpPr>
        <p:spPr bwMode="auto">
          <a:xfrm>
            <a:off x="1248261" y="5105400"/>
            <a:ext cx="27930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solidFill>
                  <a:srgbClr val="000000"/>
                </a:solidFill>
              </a:rPr>
              <a:t>Electrospray ionization (ESI)</a:t>
            </a:r>
          </a:p>
        </p:txBody>
      </p:sp>
      <p:sp>
        <p:nvSpPr>
          <p:cNvPr id="16391" name="TextBox 6"/>
          <p:cNvSpPr txBox="1">
            <a:spLocks noChangeArrowheads="1"/>
          </p:cNvSpPr>
          <p:nvPr/>
        </p:nvSpPr>
        <p:spPr bwMode="auto">
          <a:xfrm>
            <a:off x="381000" y="1447800"/>
            <a:ext cx="8305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Picture provided by Prof. Junmin Peng (Emory)</a:t>
            </a:r>
          </a:p>
        </p:txBody>
      </p:sp>
    </p:spTree>
    <p:extLst>
      <p:ext uri="{BB962C8B-B14F-4D97-AF65-F5344CB8AC3E}">
        <p14:creationId xmlns:p14="http://schemas.microsoft.com/office/powerpoint/2010/main" val="49989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Box 1"/>
          <p:cNvSpPr txBox="1">
            <a:spLocks noChangeArrowheads="1"/>
          </p:cNvSpPr>
          <p:nvPr/>
        </p:nvSpPr>
        <p:spPr bwMode="auto">
          <a:xfrm>
            <a:off x="304800" y="304800"/>
            <a:ext cx="8458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u="sng" dirty="0">
                <a:latin typeface="+mj-lt"/>
                <a:ea typeface="宋体" charset="-122"/>
                <a:cs typeface="宋体" charset="-122"/>
              </a:rPr>
              <a:t>Mass Spectrometry --- finding m/z</a:t>
            </a:r>
          </a:p>
        </p:txBody>
      </p:sp>
      <p:sp>
        <p:nvSpPr>
          <p:cNvPr id="1028" name="TextBox 3"/>
          <p:cNvSpPr txBox="1">
            <a:spLocks noChangeArrowheads="1"/>
          </p:cNvSpPr>
          <p:nvPr/>
        </p:nvSpPr>
        <p:spPr bwMode="auto">
          <a:xfrm>
            <a:off x="304800" y="1031193"/>
            <a:ext cx="8382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Time-of-flight:</a:t>
            </a:r>
          </a:p>
          <a:p>
            <a:r>
              <a:rPr lang="en-US" sz="2400" dirty="0"/>
              <a:t>Putting a charged particle in an electric field, the time of flight is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</a:p>
          <a:p>
            <a:endParaRPr lang="en-US" sz="2400" dirty="0"/>
          </a:p>
          <a:p>
            <a:r>
              <a:rPr lang="en-US" sz="2400" dirty="0"/>
              <a:t>k: a constant related to instrument characteristics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487511"/>
              </p:ext>
            </p:extLst>
          </p:nvPr>
        </p:nvGraphicFramePr>
        <p:xfrm>
          <a:off x="3581400" y="1976412"/>
          <a:ext cx="1219200" cy="94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38" name="Equation" r:id="rId4" imgW="571500" imgH="444500" progId="Equation.3">
                  <p:embed/>
                </p:oleObj>
              </mc:Choice>
              <mc:Fallback>
                <p:oleObj name="Equation" r:id="rId4" imgW="571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1400" y="1976412"/>
                        <a:ext cx="1219200" cy="948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5433" name="Picture 137" descr="Image result for time of flight mass spe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4575"/>
            <a:ext cx="5943600" cy="17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719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4038600"/>
            <a:ext cx="5638800" cy="238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Box 2"/>
          <p:cNvSpPr txBox="1">
            <a:spLocks noChangeArrowheads="1"/>
          </p:cNvSpPr>
          <p:nvPr/>
        </p:nvSpPr>
        <p:spPr bwMode="auto">
          <a:xfrm>
            <a:off x="304800" y="1295400"/>
            <a:ext cx="8458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Quadrupole</a:t>
            </a:r>
            <a:r>
              <a:rPr lang="en-US" sz="2400" dirty="0"/>
              <a:t>:</a:t>
            </a:r>
          </a:p>
          <a:p>
            <a:r>
              <a:rPr lang="en-US" sz="2400" dirty="0"/>
              <a:t>Radio-frequency voltage applied to opposing pair of poles.</a:t>
            </a:r>
          </a:p>
          <a:p>
            <a:r>
              <a:rPr lang="en-US" sz="2400" dirty="0"/>
              <a:t>Only ions with a specific m/z can pass to the detector at each frequency.</a:t>
            </a:r>
          </a:p>
        </p:txBody>
      </p:sp>
      <p:sp>
        <p:nvSpPr>
          <p:cNvPr id="17412" name="TextBox 1"/>
          <p:cNvSpPr txBox="1">
            <a:spLocks noChangeArrowheads="1"/>
          </p:cNvSpPr>
          <p:nvPr/>
        </p:nvSpPr>
        <p:spPr bwMode="auto">
          <a:xfrm>
            <a:off x="304800" y="304800"/>
            <a:ext cx="8458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u="sng" dirty="0">
                <a:latin typeface="+mj-lt"/>
                <a:ea typeface="宋体" charset="-122"/>
                <a:cs typeface="宋体" charset="-122"/>
              </a:rPr>
              <a:t>Mass Spectrometry --- finding m/z</a:t>
            </a:r>
          </a:p>
        </p:txBody>
      </p:sp>
    </p:spTree>
    <p:extLst>
      <p:ext uri="{BB962C8B-B14F-4D97-AF65-F5344CB8AC3E}">
        <p14:creationId xmlns:p14="http://schemas.microsoft.com/office/powerpoint/2010/main" val="1710318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3239902"/>
            <a:ext cx="6096000" cy="3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TextBox 2"/>
          <p:cNvSpPr txBox="1">
            <a:spLocks noChangeArrowheads="1"/>
          </p:cNvSpPr>
          <p:nvPr/>
        </p:nvSpPr>
        <p:spPr bwMode="auto">
          <a:xfrm>
            <a:off x="304800" y="914400"/>
            <a:ext cx="84582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Fourier transform MS.</a:t>
            </a:r>
          </a:p>
          <a:p>
            <a:r>
              <a:rPr lang="en-US" sz="2400" dirty="0"/>
              <a:t>Ions detected not by hitting a detector, but by passing by a detecting plate.  Ions detected simultaneously.</a:t>
            </a:r>
          </a:p>
          <a:p>
            <a:r>
              <a:rPr lang="en-US" sz="2400" dirty="0"/>
              <a:t>Very high resolution.</a:t>
            </a:r>
          </a:p>
          <a:p>
            <a:r>
              <a:rPr lang="en-US" sz="2400" dirty="0"/>
              <a:t>m/z detected based on the frequency of the ion in the cyclotron. </a:t>
            </a:r>
          </a:p>
        </p:txBody>
      </p:sp>
      <p:sp>
        <p:nvSpPr>
          <p:cNvPr id="2053" name="TextBox 1"/>
          <p:cNvSpPr txBox="1">
            <a:spLocks noChangeArrowheads="1"/>
          </p:cNvSpPr>
          <p:nvPr/>
        </p:nvSpPr>
        <p:spPr bwMode="auto">
          <a:xfrm>
            <a:off x="304800" y="304800"/>
            <a:ext cx="8458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u="sng" dirty="0">
                <a:latin typeface="+mj-lt"/>
                <a:ea typeface="宋体" charset="-122"/>
                <a:cs typeface="宋体" charset="-122"/>
              </a:rPr>
              <a:t>Mass Spectrometry --- finding m/z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504768"/>
              </p:ext>
            </p:extLst>
          </p:nvPr>
        </p:nvGraphicFramePr>
        <p:xfrm>
          <a:off x="381000" y="4495800"/>
          <a:ext cx="1143000" cy="1042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0" name="Equation" r:id="rId5" imgW="431800" imgH="393700" progId="Equation.3">
                  <p:embed/>
                </p:oleObj>
              </mc:Choice>
              <mc:Fallback>
                <p:oleObj name="Equation" r:id="rId5" imgW="431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" y="4495800"/>
                        <a:ext cx="1143000" cy="1042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2975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0" y="1676400"/>
            <a:ext cx="9144000" cy="4955753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04800" y="304800"/>
            <a:ext cx="8458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u="sng" dirty="0">
                <a:latin typeface="+mj-lt"/>
                <a:ea typeface="宋体" charset="-122"/>
                <a:cs typeface="宋体" charset="-122"/>
              </a:rPr>
              <a:t>Mass Spectrometry --- finding m/z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988367"/>
            <a:ext cx="4114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resolution </a:t>
            </a:r>
            <a:r>
              <a:rPr lang="en-US" sz="2400" dirty="0" err="1"/>
              <a:t>Orbitrap</a:t>
            </a:r>
            <a:r>
              <a:rPr lang="en-US" sz="2400" dirty="0"/>
              <a:t> Fusion</a:t>
            </a:r>
          </a:p>
        </p:txBody>
      </p:sp>
    </p:spTree>
    <p:extLst>
      <p:ext uri="{BB962C8B-B14F-4D97-AF65-F5344CB8AC3E}">
        <p14:creationId xmlns:p14="http://schemas.microsoft.com/office/powerpoint/2010/main" val="2668050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610288"/>
            <a:ext cx="4876800" cy="42009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28600" y="15240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Metabolomics - Background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746879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profile metabolites?</a:t>
            </a:r>
          </a:p>
          <a:p>
            <a:pPr>
              <a:buFont typeface="Wingdings" charset="2"/>
              <a:buChar char="¤"/>
            </a:pPr>
            <a:r>
              <a:rPr lang="en-US" sz="2400" dirty="0"/>
              <a:t>Enzymatic diseases directly influence metabolite concentrations</a:t>
            </a:r>
          </a:p>
          <a:p>
            <a:pPr>
              <a:buFont typeface="Wingdings" charset="2"/>
              <a:buChar char="¤"/>
            </a:pPr>
            <a:r>
              <a:rPr lang="en-US" sz="2400" dirty="0"/>
              <a:t>Detect disease-causing chemicals (e.g. pesticides in Parkinson’s) and their interactions with metabolic networks</a:t>
            </a:r>
          </a:p>
          <a:p>
            <a:pPr>
              <a:buFont typeface="Wingdings" charset="2"/>
              <a:buChar char="¤"/>
            </a:pPr>
            <a:r>
              <a:rPr lang="en-US" sz="2400" dirty="0"/>
              <a:t>Some medicines influence the metabolic pattern, or even directly interact with some metabolites.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3055203"/>
            <a:ext cx="3962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¤"/>
            </a:pPr>
            <a:r>
              <a:rPr lang="en-US" sz="2400" dirty="0"/>
              <a:t>Metabolic markers may exist for non-enzymatic diseases</a:t>
            </a:r>
          </a:p>
          <a:p>
            <a:pPr>
              <a:buFont typeface="Wingdings" charset="2"/>
              <a:buChar char="¤"/>
            </a:pPr>
            <a:r>
              <a:rPr lang="en-US" sz="2400" dirty="0"/>
              <a:t>Elucidate the regulations in the enzyme/metabolite network</a:t>
            </a:r>
          </a:p>
          <a:p>
            <a:endParaRPr lang="en-US" sz="2400" dirty="0"/>
          </a:p>
          <a:p>
            <a:r>
              <a:rPr lang="en-US" sz="2400" dirty="0"/>
              <a:t>(Picture from KEGG PATHWAY)</a:t>
            </a:r>
          </a:p>
        </p:txBody>
      </p:sp>
    </p:spTree>
    <p:extLst>
      <p:ext uri="{BB962C8B-B14F-4D97-AF65-F5344CB8AC3E}">
        <p14:creationId xmlns:p14="http://schemas.microsoft.com/office/powerpoint/2010/main" val="3410107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28600" y="15240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Metabolomics - Background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4000" y="838200"/>
            <a:ext cx="8686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Thousands of metabolites exist in the biological system. Combined with other small molecules, high-throughput analysis of the system is a not an easy task. 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759138"/>
              </p:ext>
            </p:extLst>
          </p:nvPr>
        </p:nvGraphicFramePr>
        <p:xfrm>
          <a:off x="412376" y="2038528"/>
          <a:ext cx="8305800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290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4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entries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Human Metabolome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114,008</a:t>
                      </a:r>
                      <a:r>
                        <a:rPr lang="en-US" dirty="0"/>
                        <a:t> metabolites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DrugBank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10256</a:t>
                      </a: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drugs (3732 FDA approved small molecules)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FooDB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28000 food components</a:t>
                      </a:r>
                      <a:r>
                        <a:rPr lang="en-US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food additives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T3DB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3670 common toxins and environmental pollutants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28600" y="4418869"/>
            <a:ext cx="71087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Methods used to profile the metabolome:</a:t>
            </a:r>
          </a:p>
          <a:p>
            <a:r>
              <a:rPr lang="en-US" sz="2400" dirty="0"/>
              <a:t>    Nuclear magnetic resonance (NMR)</a:t>
            </a:r>
          </a:p>
          <a:p>
            <a:r>
              <a:rPr lang="en-US" sz="2400" dirty="0"/>
              <a:t>    Gas Chromatography - Mass Spectrometry (GC/MS)</a:t>
            </a:r>
          </a:p>
          <a:p>
            <a:r>
              <a:rPr lang="en-US" sz="2400" dirty="0"/>
              <a:t>    Liquid Chromatography - Mass Spectrometry (LC/MS)</a:t>
            </a:r>
          </a:p>
          <a:p>
            <a:r>
              <a:rPr lang="en-US" sz="2400" dirty="0"/>
              <a:t>    LC/MS/MS</a:t>
            </a:r>
          </a:p>
          <a:p>
            <a:r>
              <a:rPr lang="en-US" sz="2400" dirty="0"/>
              <a:t>    …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0634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4419600" y="889576"/>
            <a:ext cx="4495800" cy="57398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28600" y="737176"/>
            <a:ext cx="8686800" cy="17947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8600" y="15240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Metabolomics – LC/MS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48595" y="1144589"/>
            <a:ext cx="3048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6" idx="0"/>
          </p:cNvCxnSpPr>
          <p:nvPr/>
        </p:nvCxnSpPr>
        <p:spPr>
          <a:xfrm rot="5400000" flipH="1" flipV="1">
            <a:off x="1475452" y="1019046"/>
            <a:ext cx="25108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>
            <a:off x="915195" y="893503"/>
            <a:ext cx="68500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2"/>
          </p:cNvCxnSpPr>
          <p:nvPr/>
        </p:nvCxnSpPr>
        <p:spPr>
          <a:xfrm rot="16200000" flipH="1">
            <a:off x="1448992" y="1829991"/>
            <a:ext cx="304800" cy="7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600201" y="1982789"/>
            <a:ext cx="380999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19100" y="2070303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Liquid </a:t>
            </a:r>
            <a:r>
              <a:rPr lang="en-US" sz="2400" dirty="0" err="1"/>
              <a:t>chromotography</a:t>
            </a:r>
            <a:endParaRPr lang="en-US" sz="24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2743200" y="1089802"/>
            <a:ext cx="5695950" cy="1580666"/>
            <a:chOff x="2743200" y="1089802"/>
            <a:chExt cx="5695950" cy="15806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9600" y="1089802"/>
              <a:ext cx="4019550" cy="1166062"/>
            </a:xfrm>
            <a:prstGeom prst="rect">
              <a:avLst/>
            </a:prstGeom>
          </p:spPr>
        </p:pic>
        <p:cxnSp>
          <p:nvCxnSpPr>
            <p:cNvPr id="21" name="Straight Arrow Connector 20"/>
            <p:cNvCxnSpPr/>
            <p:nvPr/>
          </p:nvCxnSpPr>
          <p:spPr>
            <a:xfrm>
              <a:off x="2743200" y="1447800"/>
              <a:ext cx="838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5715000" y="2301136"/>
              <a:ext cx="15383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retention time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714" y="2902803"/>
            <a:ext cx="3898283" cy="3726597"/>
            <a:chOff x="76714" y="2902803"/>
            <a:chExt cx="3898283" cy="3726597"/>
          </a:xfrm>
        </p:grpSpPr>
        <p:pic>
          <p:nvPicPr>
            <p:cNvPr id="36" name="Picture 35" descr="2D.bmp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14" y="2902803"/>
              <a:ext cx="3898283" cy="372659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37" name="Rectangle 36"/>
            <p:cNvSpPr/>
            <p:nvPr/>
          </p:nvSpPr>
          <p:spPr>
            <a:xfrm>
              <a:off x="1448595" y="6260068"/>
              <a:ext cx="15383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dirty="0"/>
                <a:t>retention time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6714" y="3352800"/>
              <a:ext cx="461665" cy="2593055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none" anchor="t" anchorCtr="0">
              <a:spAutoFit/>
            </a:bodyPr>
            <a:lstStyle/>
            <a:p>
              <a:r>
                <a:rPr lang="en-US" dirty="0"/>
                <a:t>Mass-to-charge ratio (</a:t>
              </a:r>
              <a:r>
                <a:rPr lang="en-US" dirty="0" err="1"/>
                <a:t>m/z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029200" y="4058227"/>
            <a:ext cx="3371188" cy="2490496"/>
            <a:chOff x="5029200" y="4058227"/>
            <a:chExt cx="3371188" cy="2490496"/>
          </a:xfrm>
        </p:grpSpPr>
        <p:sp>
          <p:nvSpPr>
            <p:cNvPr id="31" name="Rectangle 30"/>
            <p:cNvSpPr/>
            <p:nvPr/>
          </p:nvSpPr>
          <p:spPr>
            <a:xfrm>
              <a:off x="5715000" y="6179391"/>
              <a:ext cx="2685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Mass-to-charge ratio (</a:t>
              </a:r>
              <a:r>
                <a:rPr lang="en-US" dirty="0" err="1"/>
                <a:t>m/z</a:t>
              </a:r>
              <a:r>
                <a:rPr lang="en-US" dirty="0"/>
                <a:t>)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9200" y="4058227"/>
              <a:ext cx="3175000" cy="14678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150" y="4477961"/>
            <a:ext cx="3175000" cy="14678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4792174"/>
            <a:ext cx="3175000" cy="146789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9" name="Group 48"/>
          <p:cNvGrpSpPr/>
          <p:nvPr/>
        </p:nvGrpSpPr>
        <p:grpSpPr>
          <a:xfrm>
            <a:off x="4648200" y="1089802"/>
            <a:ext cx="2895600" cy="2873392"/>
            <a:chOff x="4648200" y="1089802"/>
            <a:chExt cx="2895600" cy="2873392"/>
          </a:xfrm>
        </p:grpSpPr>
        <p:cxnSp>
          <p:nvCxnSpPr>
            <p:cNvPr id="23" name="Straight Arrow Connector 22"/>
            <p:cNvCxnSpPr/>
            <p:nvPr/>
          </p:nvCxnSpPr>
          <p:spPr>
            <a:xfrm rot="5400000">
              <a:off x="6952853" y="3372247"/>
              <a:ext cx="118030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/>
            <p:cNvGrpSpPr/>
            <p:nvPr/>
          </p:nvGrpSpPr>
          <p:grpSpPr>
            <a:xfrm>
              <a:off x="4648200" y="1089802"/>
              <a:ext cx="2895600" cy="2520887"/>
              <a:chOff x="4648200" y="1089802"/>
              <a:chExt cx="2895600" cy="252088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553200" y="1089802"/>
                <a:ext cx="45719" cy="1155753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648200" y="2902803"/>
                <a:ext cx="2895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Take “slices” in retention time, send to MS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033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257451"/>
            <a:ext cx="1681773" cy="1987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799" y="1242360"/>
            <a:ext cx="2895601" cy="27423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886" y="1386691"/>
            <a:ext cx="1725177" cy="18583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Metabolomics - LC/MS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584776"/>
            <a:ext cx="8686800" cy="6093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ideal peak should show a Gaussian curve in intensity along the retention time axis, while keeping constant in the </a:t>
            </a:r>
            <a:r>
              <a:rPr lang="en-US" sz="2400" dirty="0" err="1"/>
              <a:t>m/z</a:t>
            </a:r>
            <a:r>
              <a:rPr lang="en-US" sz="2400" dirty="0"/>
              <a:t> axis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Issues in LC/MS data processing:</a:t>
            </a:r>
          </a:p>
          <a:p>
            <a:r>
              <a:rPr lang="en-US" sz="2200" dirty="0" err="1">
                <a:latin typeface="Wingdings"/>
                <a:ea typeface="Wingdings"/>
                <a:cs typeface="Wingdings"/>
              </a:rPr>
              <a:t></a:t>
            </a:r>
            <a:r>
              <a:rPr lang="en-US" sz="2200" dirty="0" err="1"/>
              <a:t>Background</a:t>
            </a:r>
            <a:r>
              <a:rPr lang="en-US" sz="2200" dirty="0"/>
              <a:t> noise</a:t>
            </a:r>
          </a:p>
          <a:p>
            <a:r>
              <a:rPr lang="en-US" sz="2200" dirty="0" err="1">
                <a:latin typeface="Wingdings"/>
                <a:ea typeface="Wingdings"/>
                <a:cs typeface="Wingdings"/>
              </a:rPr>
              <a:t></a:t>
            </a:r>
            <a:r>
              <a:rPr lang="en-US" sz="2200" dirty="0" err="1">
                <a:latin typeface="+mj-lt"/>
                <a:ea typeface="Wingdings"/>
                <a:cs typeface="Wingdings"/>
              </a:rPr>
              <a:t>Chemical</a:t>
            </a:r>
            <a:r>
              <a:rPr lang="en-US" sz="2200" dirty="0">
                <a:latin typeface="+mj-lt"/>
                <a:ea typeface="Wingdings"/>
                <a:cs typeface="Wingdings"/>
              </a:rPr>
              <a:t> noise (ridges in spectra, ion suppression,…)</a:t>
            </a:r>
          </a:p>
          <a:p>
            <a:r>
              <a:rPr lang="en-US" sz="2200" dirty="0" err="1">
                <a:latin typeface="Wingdings"/>
                <a:ea typeface="Wingdings"/>
                <a:cs typeface="Wingdings"/>
              </a:rPr>
              <a:t></a:t>
            </a:r>
            <a:r>
              <a:rPr lang="en-US" sz="2200" dirty="0" err="1"/>
              <a:t>Peak</a:t>
            </a:r>
            <a:r>
              <a:rPr lang="en-US" sz="2200" dirty="0"/>
              <a:t> intensity (along retention time axis) deviate from Gaussian curve substantially (fronting, breaks, …)</a:t>
            </a:r>
            <a:endParaRPr lang="en-US" sz="2200" dirty="0">
              <a:latin typeface="Wingdings"/>
              <a:ea typeface="Wingdings"/>
              <a:cs typeface="Wingdings"/>
            </a:endParaRPr>
          </a:p>
          <a:p>
            <a:r>
              <a:rPr lang="en-US" sz="2200" dirty="0" err="1">
                <a:latin typeface="Wingdings"/>
                <a:ea typeface="Wingdings"/>
                <a:cs typeface="Wingdings"/>
              </a:rPr>
              <a:t></a:t>
            </a:r>
            <a:r>
              <a:rPr lang="en-US" sz="2200" dirty="0" err="1"/>
              <a:t>Slight</a:t>
            </a:r>
            <a:r>
              <a:rPr lang="en-US" sz="2200" dirty="0"/>
              <a:t> m/z shift across MS spectra (not severe with newer machines)</a:t>
            </a:r>
          </a:p>
          <a:p>
            <a:r>
              <a:rPr lang="en-US" sz="2200" dirty="0" err="1">
                <a:latin typeface="Wingdings"/>
                <a:ea typeface="Wingdings"/>
                <a:cs typeface="Wingdings"/>
              </a:rPr>
              <a:t></a:t>
            </a:r>
            <a:r>
              <a:rPr lang="en-US" sz="2200" dirty="0" err="1"/>
              <a:t>Retention</a:t>
            </a:r>
            <a:r>
              <a:rPr lang="en-US" sz="2200" dirty="0"/>
              <a:t> time shift across LC/MS spectra</a:t>
            </a:r>
          </a:p>
          <a:p>
            <a:r>
              <a:rPr lang="en-US" sz="2200" dirty="0" err="1">
                <a:latin typeface="Wingdings"/>
                <a:ea typeface="Wingdings"/>
                <a:cs typeface="Wingdings"/>
              </a:rPr>
              <a:t></a:t>
            </a:r>
            <a:r>
              <a:rPr lang="en-US" sz="2200" dirty="0" err="1"/>
              <a:t>Multiple</a:t>
            </a:r>
            <a:r>
              <a:rPr lang="en-US" sz="2200" dirty="0"/>
              <a:t> charge status of a single metabolite</a:t>
            </a:r>
          </a:p>
          <a:p>
            <a:r>
              <a:rPr lang="en-US" sz="2200" dirty="0" err="1">
                <a:latin typeface="Wingdings"/>
                <a:ea typeface="Wingdings"/>
                <a:cs typeface="Wingdings"/>
              </a:rPr>
              <a:t></a:t>
            </a:r>
            <a:r>
              <a:rPr lang="en-US" sz="2200" dirty="0" err="1"/>
              <a:t>Isotopes</a:t>
            </a:r>
            <a:endParaRPr lang="en-US" sz="2200" dirty="0"/>
          </a:p>
          <a:p>
            <a:r>
              <a:rPr lang="en-US" sz="2200" dirty="0"/>
              <a:t>	……	</a:t>
            </a:r>
          </a:p>
        </p:txBody>
      </p:sp>
    </p:spTree>
    <p:extLst>
      <p:ext uri="{BB962C8B-B14F-4D97-AF65-F5344CB8AC3E}">
        <p14:creationId xmlns:p14="http://schemas.microsoft.com/office/powerpoint/2010/main" val="2363143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03" y="533400"/>
            <a:ext cx="6051994" cy="5943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62300" y="533400"/>
            <a:ext cx="5810250" cy="3818868"/>
            <a:chOff x="3162300" y="533400"/>
            <a:chExt cx="5810250" cy="3818868"/>
          </a:xfrm>
        </p:grpSpPr>
        <p:sp>
          <p:nvSpPr>
            <p:cNvPr id="5" name="Frame 4"/>
            <p:cNvSpPr/>
            <p:nvPr/>
          </p:nvSpPr>
          <p:spPr>
            <a:xfrm>
              <a:off x="3162300" y="2362200"/>
              <a:ext cx="533400" cy="304800"/>
            </a:xfrm>
            <a:prstGeom prst="fram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3000" y="533400"/>
              <a:ext cx="4019550" cy="381886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8" name="Straight Connector 7"/>
            <p:cNvCxnSpPr/>
            <p:nvPr/>
          </p:nvCxnSpPr>
          <p:spPr>
            <a:xfrm rot="5400000" flipH="1" flipV="1">
              <a:off x="3409950" y="819150"/>
              <a:ext cx="1828800" cy="1257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 flipH="1">
              <a:off x="3481716" y="2880984"/>
              <a:ext cx="1685268" cy="1257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68827" y="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Metabolomics – LC/FTMS data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62000" y="2971800"/>
            <a:ext cx="2933700" cy="3632199"/>
            <a:chOff x="762000" y="2971800"/>
            <a:chExt cx="2933700" cy="363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496" y="3657600"/>
              <a:ext cx="2800204" cy="294639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13" name="Rectangle 12"/>
            <p:cNvSpPr/>
            <p:nvPr/>
          </p:nvSpPr>
          <p:spPr>
            <a:xfrm>
              <a:off x="762000" y="2971800"/>
              <a:ext cx="457200" cy="762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3" idx="1"/>
            </p:cNvCxnSpPr>
            <p:nvPr/>
          </p:nvCxnSpPr>
          <p:spPr>
            <a:xfrm rot="10800000" flipH="1" flipV="1">
              <a:off x="762000" y="3009900"/>
              <a:ext cx="133496" cy="6477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219200" y="3048000"/>
              <a:ext cx="2476500" cy="609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29397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15240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rgbClr val="000000"/>
                </a:solidFill>
              </a:rPr>
              <a:t>Background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High-throughput profiling of biological samples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320355"/>
            <a:ext cx="4680230" cy="3405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159871" y="4725888"/>
            <a:ext cx="84507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(Picture edited from http://</a:t>
            </a:r>
            <a:r>
              <a:rPr lang="en-US" sz="1600" dirty="0" err="1">
                <a:solidFill>
                  <a:srgbClr val="000000"/>
                </a:solidFill>
              </a:rPr>
              <a:t>www.ncbi.nlm.nih.gov</a:t>
            </a:r>
            <a:r>
              <a:rPr lang="en-US" sz="1600" dirty="0">
                <a:solidFill>
                  <a:srgbClr val="000000"/>
                </a:solidFill>
              </a:rPr>
              <a:t>/Class/</a:t>
            </a:r>
            <a:r>
              <a:rPr lang="en-US" sz="1600" dirty="0" err="1">
                <a:solidFill>
                  <a:srgbClr val="000000"/>
                </a:solidFill>
              </a:rPr>
              <a:t>MLACourse</a:t>
            </a:r>
            <a:r>
              <a:rPr lang="en-US" sz="1600" dirty="0">
                <a:solidFill>
                  <a:srgbClr val="000000"/>
                </a:solidFill>
              </a:rPr>
              <a:t>/Modules/</a:t>
            </a:r>
            <a:r>
              <a:rPr lang="en-US" sz="1600" dirty="0" err="1">
                <a:solidFill>
                  <a:srgbClr val="000000"/>
                </a:solidFill>
              </a:rPr>
              <a:t>MolBioReview</a:t>
            </a:r>
            <a:r>
              <a:rPr lang="en-US" sz="1600" dirty="0">
                <a:solidFill>
                  <a:srgbClr val="000000"/>
                </a:solidFill>
              </a:rPr>
              <a:t>/)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72142" y="2818610"/>
            <a:ext cx="118494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Metabolites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100542" y="3163095"/>
            <a:ext cx="1371600" cy="8806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5100542" y="3163094"/>
            <a:ext cx="1371600" cy="8806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5062441" y="3429794"/>
            <a:ext cx="533400" cy="4572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4910042" y="2743994"/>
            <a:ext cx="1295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5100540" y="1867694"/>
            <a:ext cx="457996" cy="229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 flipH="1" flipV="1">
            <a:off x="4933214" y="3559816"/>
            <a:ext cx="532606" cy="197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 flipV="1">
            <a:off x="5123678" y="3218468"/>
            <a:ext cx="34804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>
            <a:off x="5024342" y="2859088"/>
            <a:ext cx="272562" cy="1861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0800000">
            <a:off x="5100542" y="2859088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>
            <a:off x="5100542" y="2020094"/>
            <a:ext cx="1295400" cy="8389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96000" y="1639095"/>
            <a:ext cx="281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Red line: central dogma</a:t>
            </a:r>
          </a:p>
          <a:p>
            <a:r>
              <a:rPr lang="en-US" sz="2000" dirty="0">
                <a:solidFill>
                  <a:srgbClr val="000000"/>
                </a:solidFill>
              </a:rPr>
              <a:t>Blue line: interaction/			  regulation</a:t>
            </a: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552580"/>
              </p:ext>
            </p:extLst>
          </p:nvPr>
        </p:nvGraphicFramePr>
        <p:xfrm>
          <a:off x="212784" y="5181600"/>
          <a:ext cx="8534400" cy="1601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0854">
                <a:tc>
                  <a:txBody>
                    <a:bodyPr/>
                    <a:lstStyle/>
                    <a:p>
                      <a:r>
                        <a:rPr lang="en-US" b="1" u="sng" dirty="0">
                          <a:solidFill>
                            <a:schemeClr val="tx1"/>
                          </a:solidFill>
                        </a:rPr>
                        <a:t>Genome:</a:t>
                      </a:r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genotype, copy number, </a:t>
                      </a:r>
                      <a:r>
                        <a:rPr lang="en-US" b="0" baseline="0" dirty="0" err="1">
                          <a:solidFill>
                            <a:schemeClr val="tx1"/>
                          </a:solidFill>
                        </a:rPr>
                        <a:t>epigenetics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...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>
                          <a:solidFill>
                            <a:schemeClr val="tx1"/>
                          </a:solidFill>
                        </a:rPr>
                        <a:t>Transcriptome: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mRNA expression levels, alternative splicing, microRNA,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lincRNA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854">
                <a:tc>
                  <a:txBody>
                    <a:bodyPr/>
                    <a:lstStyle/>
                    <a:p>
                      <a:r>
                        <a:rPr lang="en-US" b="1" u="sng" dirty="0">
                          <a:solidFill>
                            <a:schemeClr val="tx1"/>
                          </a:solidFill>
                        </a:rPr>
                        <a:t>Proteome:</a:t>
                      </a:r>
                      <a:r>
                        <a:rPr lang="en-US" b="0" u="none" baseline="0" dirty="0">
                          <a:solidFill>
                            <a:schemeClr val="tx1"/>
                          </a:solidFill>
                        </a:rPr>
                        <a:t> protein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concentration, modification, interaction …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>
                          <a:solidFill>
                            <a:schemeClr val="tx1"/>
                          </a:solidFill>
                        </a:rPr>
                        <a:t>Metabolome:</a:t>
                      </a:r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metabolite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concentration, dynamics, environmental chemicals …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6433369" y="3157164"/>
            <a:ext cx="1262485" cy="1106484"/>
            <a:chOff x="6433369" y="3157164"/>
            <a:chExt cx="1262485" cy="1106484"/>
          </a:xfrm>
        </p:grpSpPr>
        <p:cxnSp>
          <p:nvCxnSpPr>
            <p:cNvPr id="20" name="Straight Arrow Connector 19"/>
            <p:cNvCxnSpPr>
              <a:stCxn id="9" idx="2"/>
              <a:endCxn id="24" idx="0"/>
            </p:cNvCxnSpPr>
            <p:nvPr/>
          </p:nvCxnSpPr>
          <p:spPr>
            <a:xfrm>
              <a:off x="7064612" y="3157164"/>
              <a:ext cx="0" cy="76793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433369" y="3925094"/>
              <a:ext cx="1262485" cy="338554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Environment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28600" y="15240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LC/MS data processing</a:t>
            </a:r>
          </a:p>
        </p:txBody>
      </p:sp>
      <p:pic>
        <p:nvPicPr>
          <p:cNvPr id="5" name="Picture 4" descr="overall_flow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119" y="772151"/>
            <a:ext cx="6629400" cy="568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80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28600" y="15240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LC/MS data processing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83820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 we know which feature is which chemical?</a:t>
            </a:r>
          </a:p>
          <a:p>
            <a:r>
              <a:rPr lang="en-US" sz="2400" dirty="0"/>
              <a:t>	We have three measurement on each feature: </a:t>
            </a:r>
          </a:p>
          <a:p>
            <a:r>
              <a:rPr lang="en-US" sz="2400" dirty="0"/>
              <a:t>		</a:t>
            </a:r>
            <a:r>
              <a:rPr lang="en-US" sz="2400" b="1" i="1" dirty="0"/>
              <a:t>m/z value,     retention time,     peak intensity</a:t>
            </a:r>
          </a:p>
          <a:p>
            <a:r>
              <a:rPr lang="en-US" sz="2400" dirty="0"/>
              <a:t>	In high-resolution data, m/z value could almost pin-point the chemical composition. However some chemicals share same chemical composition.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862755"/>
            <a:ext cx="4038600" cy="34583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42235" y="633324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www.cliffsnotes.com</a:t>
            </a:r>
            <a:r>
              <a:rPr lang="en-US" sz="1400" dirty="0"/>
              <a:t>/sciences/chemistry/chemistry/organic-compounds/structural-formulas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3505200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targeted MS/MS experiment may be necessary to differentiate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309711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14" y="990600"/>
            <a:ext cx="4704786" cy="586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15240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LC/MS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719470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5" name="Text Box 3"/>
          <p:cNvSpPr txBox="1">
            <a:spLocks noChangeArrowheads="1"/>
          </p:cNvSpPr>
          <p:nvPr/>
        </p:nvSpPr>
        <p:spPr bwMode="auto">
          <a:xfrm>
            <a:off x="0" y="60325"/>
            <a:ext cx="9144000" cy="58477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u="sng" dirty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Proteomics - </a:t>
            </a:r>
            <a:r>
              <a:rPr lang="en-US" sz="3200" u="sng" dirty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How to identify a single protein by MS?</a:t>
            </a:r>
          </a:p>
        </p:txBody>
      </p:sp>
      <p:sp>
        <p:nvSpPr>
          <p:cNvPr id="509956" name="Freeform 4"/>
          <p:cNvSpPr>
            <a:spLocks/>
          </p:cNvSpPr>
          <p:nvPr/>
        </p:nvSpPr>
        <p:spPr bwMode="auto">
          <a:xfrm>
            <a:off x="838200" y="2671763"/>
            <a:ext cx="554038" cy="604837"/>
          </a:xfrm>
          <a:custGeom>
            <a:avLst/>
            <a:gdLst/>
            <a:ahLst/>
            <a:cxnLst>
              <a:cxn ang="0">
                <a:pos x="70" y="0"/>
              </a:cxn>
              <a:cxn ang="0">
                <a:pos x="19" y="18"/>
              </a:cxn>
              <a:cxn ang="0">
                <a:pos x="14" y="34"/>
              </a:cxn>
              <a:cxn ang="0">
                <a:pos x="6" y="54"/>
              </a:cxn>
              <a:cxn ang="0">
                <a:pos x="2" y="69"/>
              </a:cxn>
              <a:cxn ang="0">
                <a:pos x="14" y="99"/>
              </a:cxn>
              <a:cxn ang="0">
                <a:pos x="34" y="88"/>
              </a:cxn>
              <a:cxn ang="0">
                <a:pos x="40" y="67"/>
              </a:cxn>
              <a:cxn ang="0">
                <a:pos x="27" y="62"/>
              </a:cxn>
              <a:cxn ang="0">
                <a:pos x="43" y="102"/>
              </a:cxn>
              <a:cxn ang="0">
                <a:pos x="66" y="83"/>
              </a:cxn>
              <a:cxn ang="0">
                <a:pos x="67" y="58"/>
              </a:cxn>
              <a:cxn ang="0">
                <a:pos x="56" y="69"/>
              </a:cxn>
              <a:cxn ang="0">
                <a:pos x="67" y="82"/>
              </a:cxn>
              <a:cxn ang="0">
                <a:pos x="88" y="80"/>
              </a:cxn>
              <a:cxn ang="0">
                <a:pos x="98" y="59"/>
              </a:cxn>
              <a:cxn ang="0">
                <a:pos x="107" y="46"/>
              </a:cxn>
              <a:cxn ang="0">
                <a:pos x="115" y="70"/>
              </a:cxn>
              <a:cxn ang="0">
                <a:pos x="128" y="80"/>
              </a:cxn>
              <a:cxn ang="0">
                <a:pos x="146" y="62"/>
              </a:cxn>
              <a:cxn ang="0">
                <a:pos x="144" y="38"/>
              </a:cxn>
              <a:cxn ang="0">
                <a:pos x="134" y="50"/>
              </a:cxn>
              <a:cxn ang="0">
                <a:pos x="152" y="75"/>
              </a:cxn>
              <a:cxn ang="0">
                <a:pos x="170" y="62"/>
              </a:cxn>
              <a:cxn ang="0">
                <a:pos x="163" y="43"/>
              </a:cxn>
              <a:cxn ang="0">
                <a:pos x="139" y="86"/>
              </a:cxn>
              <a:cxn ang="0">
                <a:pos x="120" y="94"/>
              </a:cxn>
              <a:cxn ang="0">
                <a:pos x="58" y="107"/>
              </a:cxn>
              <a:cxn ang="0">
                <a:pos x="38" y="115"/>
              </a:cxn>
              <a:cxn ang="0">
                <a:pos x="42" y="127"/>
              </a:cxn>
              <a:cxn ang="0">
                <a:pos x="66" y="130"/>
              </a:cxn>
              <a:cxn ang="0">
                <a:pos x="91" y="125"/>
              </a:cxn>
              <a:cxn ang="0">
                <a:pos x="120" y="117"/>
              </a:cxn>
              <a:cxn ang="0">
                <a:pos x="155" y="98"/>
              </a:cxn>
              <a:cxn ang="0">
                <a:pos x="168" y="101"/>
              </a:cxn>
              <a:cxn ang="0">
                <a:pos x="149" y="123"/>
              </a:cxn>
              <a:cxn ang="0">
                <a:pos x="62" y="142"/>
              </a:cxn>
              <a:cxn ang="0">
                <a:pos x="58" y="162"/>
              </a:cxn>
              <a:cxn ang="0">
                <a:pos x="110" y="171"/>
              </a:cxn>
              <a:cxn ang="0">
                <a:pos x="192" y="136"/>
              </a:cxn>
            </a:cxnLst>
            <a:rect l="0" t="0" r="r" b="b"/>
            <a:pathLst>
              <a:path w="192" h="179">
                <a:moveTo>
                  <a:pt x="70" y="0"/>
                </a:moveTo>
                <a:cubicBezTo>
                  <a:pt x="69" y="7"/>
                  <a:pt x="23" y="12"/>
                  <a:pt x="19" y="18"/>
                </a:cubicBezTo>
                <a:cubicBezTo>
                  <a:pt x="18" y="24"/>
                  <a:pt x="14" y="34"/>
                  <a:pt x="14" y="34"/>
                </a:cubicBezTo>
                <a:cubicBezTo>
                  <a:pt x="13" y="41"/>
                  <a:pt x="9" y="47"/>
                  <a:pt x="6" y="54"/>
                </a:cubicBezTo>
                <a:cubicBezTo>
                  <a:pt x="5" y="59"/>
                  <a:pt x="3" y="64"/>
                  <a:pt x="2" y="69"/>
                </a:cubicBezTo>
                <a:cubicBezTo>
                  <a:pt x="3" y="81"/>
                  <a:pt x="0" y="97"/>
                  <a:pt x="14" y="99"/>
                </a:cubicBezTo>
                <a:cubicBezTo>
                  <a:pt x="25" y="98"/>
                  <a:pt x="26" y="94"/>
                  <a:pt x="34" y="88"/>
                </a:cubicBezTo>
                <a:cubicBezTo>
                  <a:pt x="35" y="81"/>
                  <a:pt x="37" y="74"/>
                  <a:pt x="40" y="67"/>
                </a:cubicBezTo>
                <a:cubicBezTo>
                  <a:pt x="38" y="55"/>
                  <a:pt x="35" y="52"/>
                  <a:pt x="27" y="62"/>
                </a:cubicBezTo>
                <a:cubicBezTo>
                  <a:pt x="23" y="80"/>
                  <a:pt x="22" y="98"/>
                  <a:pt x="43" y="102"/>
                </a:cubicBezTo>
                <a:cubicBezTo>
                  <a:pt x="57" y="100"/>
                  <a:pt x="58" y="93"/>
                  <a:pt x="66" y="83"/>
                </a:cubicBezTo>
                <a:cubicBezTo>
                  <a:pt x="68" y="73"/>
                  <a:pt x="69" y="69"/>
                  <a:pt x="67" y="58"/>
                </a:cubicBezTo>
                <a:cubicBezTo>
                  <a:pt x="59" y="59"/>
                  <a:pt x="59" y="62"/>
                  <a:pt x="56" y="69"/>
                </a:cubicBezTo>
                <a:cubicBezTo>
                  <a:pt x="58" y="76"/>
                  <a:pt x="60" y="79"/>
                  <a:pt x="67" y="82"/>
                </a:cubicBezTo>
                <a:cubicBezTo>
                  <a:pt x="74" y="81"/>
                  <a:pt x="82" y="83"/>
                  <a:pt x="88" y="80"/>
                </a:cubicBezTo>
                <a:cubicBezTo>
                  <a:pt x="93" y="78"/>
                  <a:pt x="96" y="64"/>
                  <a:pt x="98" y="59"/>
                </a:cubicBezTo>
                <a:cubicBezTo>
                  <a:pt x="100" y="54"/>
                  <a:pt x="107" y="46"/>
                  <a:pt x="107" y="46"/>
                </a:cubicBezTo>
                <a:cubicBezTo>
                  <a:pt x="122" y="50"/>
                  <a:pt x="111" y="45"/>
                  <a:pt x="115" y="70"/>
                </a:cubicBezTo>
                <a:cubicBezTo>
                  <a:pt x="116" y="75"/>
                  <a:pt x="125" y="78"/>
                  <a:pt x="128" y="80"/>
                </a:cubicBezTo>
                <a:cubicBezTo>
                  <a:pt x="140" y="77"/>
                  <a:pt x="141" y="72"/>
                  <a:pt x="146" y="62"/>
                </a:cubicBezTo>
                <a:cubicBezTo>
                  <a:pt x="147" y="54"/>
                  <a:pt x="148" y="46"/>
                  <a:pt x="144" y="38"/>
                </a:cubicBezTo>
                <a:cubicBezTo>
                  <a:pt x="137" y="41"/>
                  <a:pt x="137" y="44"/>
                  <a:pt x="134" y="50"/>
                </a:cubicBezTo>
                <a:cubicBezTo>
                  <a:pt x="137" y="66"/>
                  <a:pt x="138" y="68"/>
                  <a:pt x="152" y="75"/>
                </a:cubicBezTo>
                <a:cubicBezTo>
                  <a:pt x="164" y="74"/>
                  <a:pt x="165" y="72"/>
                  <a:pt x="170" y="62"/>
                </a:cubicBezTo>
                <a:cubicBezTo>
                  <a:pt x="171" y="54"/>
                  <a:pt x="172" y="46"/>
                  <a:pt x="163" y="43"/>
                </a:cubicBezTo>
                <a:cubicBezTo>
                  <a:pt x="154" y="57"/>
                  <a:pt x="159" y="82"/>
                  <a:pt x="139" y="86"/>
                </a:cubicBezTo>
                <a:cubicBezTo>
                  <a:pt x="135" y="92"/>
                  <a:pt x="127" y="93"/>
                  <a:pt x="120" y="94"/>
                </a:cubicBezTo>
                <a:cubicBezTo>
                  <a:pt x="100" y="102"/>
                  <a:pt x="79" y="105"/>
                  <a:pt x="58" y="107"/>
                </a:cubicBezTo>
                <a:cubicBezTo>
                  <a:pt x="50" y="109"/>
                  <a:pt x="44" y="110"/>
                  <a:pt x="38" y="115"/>
                </a:cubicBezTo>
                <a:cubicBezTo>
                  <a:pt x="34" y="121"/>
                  <a:pt x="46" y="121"/>
                  <a:pt x="42" y="127"/>
                </a:cubicBezTo>
                <a:cubicBezTo>
                  <a:pt x="55" y="132"/>
                  <a:pt x="53" y="133"/>
                  <a:pt x="66" y="130"/>
                </a:cubicBezTo>
                <a:cubicBezTo>
                  <a:pt x="79" y="123"/>
                  <a:pt x="71" y="126"/>
                  <a:pt x="91" y="125"/>
                </a:cubicBezTo>
                <a:cubicBezTo>
                  <a:pt x="102" y="123"/>
                  <a:pt x="110" y="119"/>
                  <a:pt x="120" y="117"/>
                </a:cubicBezTo>
                <a:cubicBezTo>
                  <a:pt x="130" y="111"/>
                  <a:pt x="143" y="100"/>
                  <a:pt x="155" y="98"/>
                </a:cubicBezTo>
                <a:cubicBezTo>
                  <a:pt x="160" y="91"/>
                  <a:pt x="164" y="95"/>
                  <a:pt x="168" y="101"/>
                </a:cubicBezTo>
                <a:cubicBezTo>
                  <a:pt x="165" y="113"/>
                  <a:pt x="162" y="121"/>
                  <a:pt x="149" y="123"/>
                </a:cubicBezTo>
                <a:cubicBezTo>
                  <a:pt x="121" y="135"/>
                  <a:pt x="91" y="136"/>
                  <a:pt x="62" y="142"/>
                </a:cubicBezTo>
                <a:cubicBezTo>
                  <a:pt x="56" y="148"/>
                  <a:pt x="53" y="152"/>
                  <a:pt x="58" y="162"/>
                </a:cubicBezTo>
                <a:cubicBezTo>
                  <a:pt x="67" y="179"/>
                  <a:pt x="100" y="171"/>
                  <a:pt x="110" y="171"/>
                </a:cubicBezTo>
                <a:lnTo>
                  <a:pt x="192" y="136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09957" name="Line 5"/>
          <p:cNvSpPr>
            <a:spLocks noChangeShapeType="1"/>
          </p:cNvSpPr>
          <p:nvPr/>
        </p:nvSpPr>
        <p:spPr bwMode="auto">
          <a:xfrm flipV="1">
            <a:off x="1600200" y="1371600"/>
            <a:ext cx="1752600" cy="1143000"/>
          </a:xfrm>
          <a:prstGeom prst="line">
            <a:avLst/>
          </a:prstGeom>
          <a:ln>
            <a:headEnd type="none" w="sm" len="sm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09958" name="Text Box 6"/>
          <p:cNvSpPr txBox="1">
            <a:spLocks noChangeArrowheads="1"/>
          </p:cNvSpPr>
          <p:nvPr/>
        </p:nvSpPr>
        <p:spPr bwMode="auto">
          <a:xfrm>
            <a:off x="3581400" y="990600"/>
            <a:ext cx="1905000" cy="7016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Mass/Charge</a:t>
            </a:r>
          </a:p>
          <a:p>
            <a:pPr algn="ctr" eaLnBrk="0" hangingPunct="0"/>
            <a:r>
              <a:rPr lang="en-US" sz="2000" i="1">
                <a:solidFill>
                  <a:srgbClr val="000000"/>
                </a:solidFill>
              </a:rPr>
              <a:t>(m/z)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509959" name="Freeform 7"/>
          <p:cNvSpPr>
            <a:spLocks/>
          </p:cNvSpPr>
          <p:nvPr/>
        </p:nvSpPr>
        <p:spPr bwMode="auto">
          <a:xfrm>
            <a:off x="5900738" y="1217613"/>
            <a:ext cx="881062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" y="0"/>
              </a:cxn>
            </a:cxnLst>
            <a:rect l="0" t="0" r="r" b="b"/>
            <a:pathLst>
              <a:path w="555" h="1">
                <a:moveTo>
                  <a:pt x="0" y="0"/>
                </a:moveTo>
                <a:lnTo>
                  <a:pt x="555" y="0"/>
                </a:lnTo>
              </a:path>
            </a:pathLst>
          </a:custGeom>
          <a:ln>
            <a:headEnd type="none" w="sm" len="sm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09960" name="Text Box 8"/>
          <p:cNvSpPr txBox="1">
            <a:spLocks noChangeArrowheads="1"/>
          </p:cNvSpPr>
          <p:nvPr/>
        </p:nvSpPr>
        <p:spPr bwMode="auto">
          <a:xfrm>
            <a:off x="6629400" y="990600"/>
            <a:ext cx="1905000" cy="3968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Mass</a:t>
            </a:r>
          </a:p>
        </p:txBody>
      </p:sp>
      <p:sp>
        <p:nvSpPr>
          <p:cNvPr id="509961" name="Text Box 9"/>
          <p:cNvSpPr txBox="1">
            <a:spLocks noChangeArrowheads="1"/>
          </p:cNvSpPr>
          <p:nvPr/>
        </p:nvSpPr>
        <p:spPr bwMode="auto">
          <a:xfrm>
            <a:off x="2743200" y="2498725"/>
            <a:ext cx="2743200" cy="7016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Digest into many peptides</a:t>
            </a:r>
          </a:p>
        </p:txBody>
      </p:sp>
      <p:sp>
        <p:nvSpPr>
          <p:cNvPr id="509962" name="Freeform 10"/>
          <p:cNvSpPr>
            <a:spLocks/>
          </p:cNvSpPr>
          <p:nvPr/>
        </p:nvSpPr>
        <p:spPr bwMode="auto">
          <a:xfrm>
            <a:off x="5715000" y="2817813"/>
            <a:ext cx="881063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" y="0"/>
              </a:cxn>
            </a:cxnLst>
            <a:rect l="0" t="0" r="r" b="b"/>
            <a:pathLst>
              <a:path w="555" h="1">
                <a:moveTo>
                  <a:pt x="0" y="0"/>
                </a:moveTo>
                <a:lnTo>
                  <a:pt x="555" y="0"/>
                </a:lnTo>
              </a:path>
            </a:pathLst>
          </a:custGeom>
          <a:ln>
            <a:headEnd type="none" w="sm" len="sm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09963" name="Text Box 11"/>
          <p:cNvSpPr txBox="1">
            <a:spLocks noChangeArrowheads="1"/>
          </p:cNvSpPr>
          <p:nvPr/>
        </p:nvSpPr>
        <p:spPr bwMode="auto">
          <a:xfrm>
            <a:off x="6780089" y="2499606"/>
            <a:ext cx="1905000" cy="7016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Mass of many peptides</a:t>
            </a:r>
          </a:p>
        </p:txBody>
      </p:sp>
      <p:sp>
        <p:nvSpPr>
          <p:cNvPr id="509964" name="Freeform 12"/>
          <p:cNvSpPr>
            <a:spLocks/>
          </p:cNvSpPr>
          <p:nvPr/>
        </p:nvSpPr>
        <p:spPr bwMode="auto">
          <a:xfrm>
            <a:off x="1676400" y="2819400"/>
            <a:ext cx="881063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" y="0"/>
              </a:cxn>
            </a:cxnLst>
            <a:rect l="0" t="0" r="r" b="b"/>
            <a:pathLst>
              <a:path w="555" h="1">
                <a:moveTo>
                  <a:pt x="0" y="0"/>
                </a:moveTo>
                <a:lnTo>
                  <a:pt x="555" y="0"/>
                </a:lnTo>
              </a:path>
            </a:pathLst>
          </a:custGeom>
          <a:ln>
            <a:headEnd type="none" w="sm" len="sm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09965" name="Text Box 13"/>
          <p:cNvSpPr txBox="1">
            <a:spLocks noChangeArrowheads="1"/>
          </p:cNvSpPr>
          <p:nvPr/>
        </p:nvSpPr>
        <p:spPr bwMode="auto">
          <a:xfrm>
            <a:off x="2590800" y="3429000"/>
            <a:ext cx="4800600" cy="400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peptide mass fingerprinting (PMF)</a:t>
            </a:r>
          </a:p>
        </p:txBody>
      </p:sp>
      <p:sp>
        <p:nvSpPr>
          <p:cNvPr id="510012" name="Freeform 60"/>
          <p:cNvSpPr>
            <a:spLocks/>
          </p:cNvSpPr>
          <p:nvPr/>
        </p:nvSpPr>
        <p:spPr bwMode="auto">
          <a:xfrm>
            <a:off x="6604000" y="3530600"/>
            <a:ext cx="1160463" cy="1430338"/>
          </a:xfrm>
          <a:custGeom>
            <a:avLst/>
            <a:gdLst/>
            <a:ahLst/>
            <a:cxnLst>
              <a:cxn ang="0">
                <a:pos x="731" y="0"/>
              </a:cxn>
              <a:cxn ang="0">
                <a:pos x="0" y="901"/>
              </a:cxn>
            </a:cxnLst>
            <a:rect l="0" t="0" r="r" b="b"/>
            <a:pathLst>
              <a:path w="731" h="901">
                <a:moveTo>
                  <a:pt x="731" y="0"/>
                </a:moveTo>
                <a:lnTo>
                  <a:pt x="0" y="901"/>
                </a:lnTo>
              </a:path>
            </a:pathLst>
          </a:custGeom>
          <a:ln>
            <a:headEnd type="none" w="sm" len="sm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0013" name="Text Box 61"/>
          <p:cNvSpPr txBox="1">
            <a:spLocks noChangeArrowheads="1"/>
          </p:cNvSpPr>
          <p:nvPr/>
        </p:nvSpPr>
        <p:spPr bwMode="auto">
          <a:xfrm>
            <a:off x="4843463" y="5029200"/>
            <a:ext cx="3505200" cy="16446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Mass of many peptide fragments</a:t>
            </a:r>
          </a:p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By</a:t>
            </a:r>
          </a:p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Tandem Mass Spectrometry (MS/MS)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446838"/>
            <a:ext cx="350198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Kindly provided by Dr. </a:t>
            </a:r>
            <a:r>
              <a:rPr lang="en-US" dirty="0" err="1">
                <a:solidFill>
                  <a:srgbClr val="000000"/>
                </a:solidFill>
              </a:rPr>
              <a:t>Junmin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Peng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453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084" name="Freeform 156"/>
          <p:cNvSpPr>
            <a:spLocks/>
          </p:cNvSpPr>
          <p:nvPr/>
        </p:nvSpPr>
        <p:spPr bwMode="auto">
          <a:xfrm>
            <a:off x="338138" y="1627188"/>
            <a:ext cx="298450" cy="331787"/>
          </a:xfrm>
          <a:custGeom>
            <a:avLst/>
            <a:gdLst/>
            <a:ahLst/>
            <a:cxnLst>
              <a:cxn ang="0">
                <a:pos x="0" y="80"/>
              </a:cxn>
              <a:cxn ang="0">
                <a:pos x="144" y="128"/>
              </a:cxn>
              <a:cxn ang="0">
                <a:pos x="144" y="32"/>
              </a:cxn>
              <a:cxn ang="0">
                <a:pos x="240" y="32"/>
              </a:cxn>
              <a:cxn ang="0">
                <a:pos x="240" y="224"/>
              </a:cxn>
              <a:cxn ang="0">
                <a:pos x="288" y="224"/>
              </a:cxn>
              <a:cxn ang="0">
                <a:pos x="336" y="176"/>
              </a:cxn>
            </a:cxnLst>
            <a:rect l="0" t="0" r="r" b="b"/>
            <a:pathLst>
              <a:path w="336" h="256">
                <a:moveTo>
                  <a:pt x="0" y="80"/>
                </a:moveTo>
                <a:cubicBezTo>
                  <a:pt x="60" y="108"/>
                  <a:pt x="120" y="136"/>
                  <a:pt x="144" y="128"/>
                </a:cubicBezTo>
                <a:cubicBezTo>
                  <a:pt x="168" y="120"/>
                  <a:pt x="128" y="48"/>
                  <a:pt x="144" y="32"/>
                </a:cubicBezTo>
                <a:cubicBezTo>
                  <a:pt x="160" y="16"/>
                  <a:pt x="224" y="0"/>
                  <a:pt x="240" y="32"/>
                </a:cubicBezTo>
                <a:cubicBezTo>
                  <a:pt x="256" y="64"/>
                  <a:pt x="232" y="192"/>
                  <a:pt x="240" y="224"/>
                </a:cubicBezTo>
                <a:cubicBezTo>
                  <a:pt x="248" y="256"/>
                  <a:pt x="272" y="232"/>
                  <a:pt x="288" y="224"/>
                </a:cubicBezTo>
                <a:cubicBezTo>
                  <a:pt x="304" y="216"/>
                  <a:pt x="328" y="184"/>
                  <a:pt x="336" y="176"/>
                </a:cubicBez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2700" dir="16200000" algn="ctr" rotWithShape="0">
              <a:schemeClr val="bg2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85" name="Freeform 157"/>
          <p:cNvSpPr>
            <a:spLocks/>
          </p:cNvSpPr>
          <p:nvPr/>
        </p:nvSpPr>
        <p:spPr bwMode="auto">
          <a:xfrm>
            <a:off x="666750" y="1246188"/>
            <a:ext cx="311150" cy="27940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288" y="216"/>
              </a:cxn>
              <a:cxn ang="0">
                <a:pos x="336" y="24"/>
              </a:cxn>
              <a:cxn ang="0">
                <a:pos x="192" y="72"/>
              </a:cxn>
            </a:cxnLst>
            <a:rect l="0" t="0" r="r" b="b"/>
            <a:pathLst>
              <a:path w="352" h="216">
                <a:moveTo>
                  <a:pt x="0" y="24"/>
                </a:moveTo>
                <a:cubicBezTo>
                  <a:pt x="116" y="120"/>
                  <a:pt x="232" y="216"/>
                  <a:pt x="288" y="216"/>
                </a:cubicBezTo>
                <a:cubicBezTo>
                  <a:pt x="344" y="216"/>
                  <a:pt x="352" y="48"/>
                  <a:pt x="336" y="24"/>
                </a:cubicBezTo>
                <a:cubicBezTo>
                  <a:pt x="320" y="0"/>
                  <a:pt x="256" y="36"/>
                  <a:pt x="192" y="72"/>
                </a:cubicBezTo>
              </a:path>
            </a:pathLst>
          </a:cu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2700" dir="16200000" algn="ctr" rotWithShape="0">
              <a:schemeClr val="bg2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86" name="Freeform 158"/>
          <p:cNvSpPr>
            <a:spLocks/>
          </p:cNvSpPr>
          <p:nvPr/>
        </p:nvSpPr>
        <p:spPr bwMode="auto">
          <a:xfrm>
            <a:off x="338138" y="1931988"/>
            <a:ext cx="474662" cy="217487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480" y="144"/>
              </a:cxn>
              <a:cxn ang="0">
                <a:pos x="336" y="0"/>
              </a:cxn>
            </a:cxnLst>
            <a:rect l="0" t="0" r="r" b="b"/>
            <a:pathLst>
              <a:path w="536" h="168">
                <a:moveTo>
                  <a:pt x="0" y="144"/>
                </a:moveTo>
                <a:cubicBezTo>
                  <a:pt x="212" y="156"/>
                  <a:pt x="424" y="168"/>
                  <a:pt x="480" y="144"/>
                </a:cubicBezTo>
                <a:cubicBezTo>
                  <a:pt x="536" y="120"/>
                  <a:pt x="436" y="60"/>
                  <a:pt x="336" y="0"/>
                </a:cubicBez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2700" dir="16200000" algn="ctr" rotWithShape="0">
              <a:schemeClr val="bg2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87" name="Freeform 159"/>
          <p:cNvSpPr>
            <a:spLocks/>
          </p:cNvSpPr>
          <p:nvPr/>
        </p:nvSpPr>
        <p:spPr bwMode="auto">
          <a:xfrm>
            <a:off x="1016000" y="1779588"/>
            <a:ext cx="153988" cy="403225"/>
          </a:xfrm>
          <a:custGeom>
            <a:avLst/>
            <a:gdLst/>
            <a:ahLst/>
            <a:cxnLst>
              <a:cxn ang="0">
                <a:pos x="8" y="312"/>
              </a:cxn>
              <a:cxn ang="0">
                <a:pos x="104" y="24"/>
              </a:cxn>
              <a:cxn ang="0">
                <a:pos x="8" y="168"/>
              </a:cxn>
              <a:cxn ang="0">
                <a:pos x="152" y="264"/>
              </a:cxn>
              <a:cxn ang="0">
                <a:pos x="152" y="120"/>
              </a:cxn>
            </a:cxnLst>
            <a:rect l="0" t="0" r="r" b="b"/>
            <a:pathLst>
              <a:path w="176" h="312">
                <a:moveTo>
                  <a:pt x="8" y="312"/>
                </a:moveTo>
                <a:cubicBezTo>
                  <a:pt x="56" y="180"/>
                  <a:pt x="104" y="48"/>
                  <a:pt x="104" y="24"/>
                </a:cubicBezTo>
                <a:cubicBezTo>
                  <a:pt x="104" y="0"/>
                  <a:pt x="0" y="128"/>
                  <a:pt x="8" y="168"/>
                </a:cubicBezTo>
                <a:cubicBezTo>
                  <a:pt x="16" y="208"/>
                  <a:pt x="128" y="272"/>
                  <a:pt x="152" y="264"/>
                </a:cubicBezTo>
                <a:cubicBezTo>
                  <a:pt x="176" y="256"/>
                  <a:pt x="164" y="188"/>
                  <a:pt x="152" y="120"/>
                </a:cubicBez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2700" dir="16200000" algn="ctr" rotWithShape="0">
              <a:schemeClr val="bg2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88" name="Freeform 160"/>
          <p:cNvSpPr>
            <a:spLocks/>
          </p:cNvSpPr>
          <p:nvPr/>
        </p:nvSpPr>
        <p:spPr bwMode="auto">
          <a:xfrm rot="4917165">
            <a:off x="614363" y="1801813"/>
            <a:ext cx="434975" cy="85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96"/>
              </a:cxn>
              <a:cxn ang="0">
                <a:pos x="288" y="0"/>
              </a:cxn>
              <a:cxn ang="0">
                <a:pos x="336" y="96"/>
              </a:cxn>
            </a:cxnLst>
            <a:rect l="0" t="0" r="r" b="b"/>
            <a:pathLst>
              <a:path w="336" h="96">
                <a:moveTo>
                  <a:pt x="0" y="0"/>
                </a:moveTo>
                <a:cubicBezTo>
                  <a:pt x="24" y="48"/>
                  <a:pt x="48" y="96"/>
                  <a:pt x="96" y="96"/>
                </a:cubicBezTo>
                <a:cubicBezTo>
                  <a:pt x="144" y="96"/>
                  <a:pt x="248" y="0"/>
                  <a:pt x="288" y="0"/>
                </a:cubicBezTo>
                <a:cubicBezTo>
                  <a:pt x="328" y="0"/>
                  <a:pt x="332" y="48"/>
                  <a:pt x="336" y="96"/>
                </a:cubicBez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2700" dir="16200000" algn="ctr" rotWithShape="0">
              <a:schemeClr val="bg2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89" name="Freeform 161"/>
          <p:cNvSpPr>
            <a:spLocks/>
          </p:cNvSpPr>
          <p:nvPr/>
        </p:nvSpPr>
        <p:spPr bwMode="auto">
          <a:xfrm rot="3055546">
            <a:off x="884237" y="1608138"/>
            <a:ext cx="455613" cy="192088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288" y="216"/>
              </a:cxn>
              <a:cxn ang="0">
                <a:pos x="336" y="24"/>
              </a:cxn>
              <a:cxn ang="0">
                <a:pos x="192" y="72"/>
              </a:cxn>
            </a:cxnLst>
            <a:rect l="0" t="0" r="r" b="b"/>
            <a:pathLst>
              <a:path w="352" h="216">
                <a:moveTo>
                  <a:pt x="0" y="24"/>
                </a:moveTo>
                <a:cubicBezTo>
                  <a:pt x="116" y="120"/>
                  <a:pt x="232" y="216"/>
                  <a:pt x="288" y="216"/>
                </a:cubicBezTo>
                <a:cubicBezTo>
                  <a:pt x="344" y="216"/>
                  <a:pt x="352" y="48"/>
                  <a:pt x="336" y="24"/>
                </a:cubicBezTo>
                <a:cubicBezTo>
                  <a:pt x="320" y="0"/>
                  <a:pt x="256" y="36"/>
                  <a:pt x="192" y="72"/>
                </a:cubicBez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2700" dir="16200000" algn="ctr" rotWithShape="0">
              <a:schemeClr val="bg2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90" name="Text Box 162"/>
          <p:cNvSpPr txBox="1">
            <a:spLocks noChangeArrowheads="1"/>
          </p:cNvSpPr>
          <p:nvPr/>
        </p:nvSpPr>
        <p:spPr bwMode="auto">
          <a:xfrm>
            <a:off x="338138" y="2254250"/>
            <a:ext cx="8191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Peptides</a:t>
            </a:r>
          </a:p>
        </p:txBody>
      </p:sp>
      <p:sp>
        <p:nvSpPr>
          <p:cNvPr id="381091" name="Line 163"/>
          <p:cNvSpPr>
            <a:spLocks noChangeShapeType="1"/>
          </p:cNvSpPr>
          <p:nvPr/>
        </p:nvSpPr>
        <p:spPr bwMode="auto">
          <a:xfrm rot="-5400000">
            <a:off x="6569075" y="2276475"/>
            <a:ext cx="9144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92" name="Line 164"/>
          <p:cNvSpPr>
            <a:spLocks noChangeShapeType="1"/>
          </p:cNvSpPr>
          <p:nvPr/>
        </p:nvSpPr>
        <p:spPr bwMode="auto">
          <a:xfrm>
            <a:off x="7534275" y="2138363"/>
            <a:ext cx="1422400" cy="31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93" name="Line 165"/>
          <p:cNvSpPr>
            <a:spLocks noChangeShapeType="1"/>
          </p:cNvSpPr>
          <p:nvPr/>
        </p:nvSpPr>
        <p:spPr bwMode="auto">
          <a:xfrm flipV="1">
            <a:off x="760571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94" name="Line 166"/>
          <p:cNvSpPr>
            <a:spLocks noChangeShapeType="1"/>
          </p:cNvSpPr>
          <p:nvPr/>
        </p:nvSpPr>
        <p:spPr bwMode="auto">
          <a:xfrm flipV="1">
            <a:off x="76882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95" name="Line 167"/>
          <p:cNvSpPr>
            <a:spLocks noChangeShapeType="1"/>
          </p:cNvSpPr>
          <p:nvPr/>
        </p:nvSpPr>
        <p:spPr bwMode="auto">
          <a:xfrm flipV="1">
            <a:off x="77136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96" name="Line 168"/>
          <p:cNvSpPr>
            <a:spLocks noChangeShapeType="1"/>
          </p:cNvSpPr>
          <p:nvPr/>
        </p:nvSpPr>
        <p:spPr bwMode="auto">
          <a:xfrm flipV="1">
            <a:off x="779621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97" name="Line 169"/>
          <p:cNvSpPr>
            <a:spLocks noChangeShapeType="1"/>
          </p:cNvSpPr>
          <p:nvPr/>
        </p:nvSpPr>
        <p:spPr bwMode="auto">
          <a:xfrm flipV="1">
            <a:off x="7870825" y="1676400"/>
            <a:ext cx="1588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98" name="Line 170"/>
          <p:cNvSpPr>
            <a:spLocks noChangeShapeType="1"/>
          </p:cNvSpPr>
          <p:nvPr/>
        </p:nvSpPr>
        <p:spPr bwMode="auto">
          <a:xfrm flipV="1">
            <a:off x="79041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99" name="Line 171"/>
          <p:cNvSpPr>
            <a:spLocks noChangeShapeType="1"/>
          </p:cNvSpPr>
          <p:nvPr/>
        </p:nvSpPr>
        <p:spPr bwMode="auto">
          <a:xfrm flipV="1">
            <a:off x="7905750" y="1676400"/>
            <a:ext cx="1588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00" name="Line 172"/>
          <p:cNvSpPr>
            <a:spLocks noChangeShapeType="1"/>
          </p:cNvSpPr>
          <p:nvPr/>
        </p:nvSpPr>
        <p:spPr bwMode="auto">
          <a:xfrm flipV="1">
            <a:off x="7907338" y="1676400"/>
            <a:ext cx="1587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01" name="Line 173"/>
          <p:cNvSpPr>
            <a:spLocks noChangeShapeType="1"/>
          </p:cNvSpPr>
          <p:nvPr/>
        </p:nvSpPr>
        <p:spPr bwMode="auto">
          <a:xfrm flipV="1">
            <a:off x="7910513" y="1676400"/>
            <a:ext cx="1587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02" name="Line 174"/>
          <p:cNvSpPr>
            <a:spLocks noChangeShapeType="1"/>
          </p:cNvSpPr>
          <p:nvPr/>
        </p:nvSpPr>
        <p:spPr bwMode="auto">
          <a:xfrm flipV="1">
            <a:off x="79676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03" name="Line 175"/>
          <p:cNvSpPr>
            <a:spLocks noChangeShapeType="1"/>
          </p:cNvSpPr>
          <p:nvPr/>
        </p:nvSpPr>
        <p:spPr bwMode="auto">
          <a:xfrm flipV="1">
            <a:off x="8029575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04" name="Line 176"/>
          <p:cNvSpPr>
            <a:spLocks noChangeShapeType="1"/>
          </p:cNvSpPr>
          <p:nvPr/>
        </p:nvSpPr>
        <p:spPr bwMode="auto">
          <a:xfrm flipV="1">
            <a:off x="80311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05" name="Line 177"/>
          <p:cNvSpPr>
            <a:spLocks noChangeShapeType="1"/>
          </p:cNvSpPr>
          <p:nvPr/>
        </p:nvSpPr>
        <p:spPr bwMode="auto">
          <a:xfrm flipV="1">
            <a:off x="8074025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06" name="Line 178"/>
          <p:cNvSpPr>
            <a:spLocks noChangeShapeType="1"/>
          </p:cNvSpPr>
          <p:nvPr/>
        </p:nvSpPr>
        <p:spPr bwMode="auto">
          <a:xfrm flipV="1">
            <a:off x="807561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07" name="Line 179"/>
          <p:cNvSpPr>
            <a:spLocks noChangeShapeType="1"/>
          </p:cNvSpPr>
          <p:nvPr/>
        </p:nvSpPr>
        <p:spPr bwMode="auto">
          <a:xfrm flipV="1">
            <a:off x="8078788" y="1676400"/>
            <a:ext cx="1587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08" name="Line 180"/>
          <p:cNvSpPr>
            <a:spLocks noChangeShapeType="1"/>
          </p:cNvSpPr>
          <p:nvPr/>
        </p:nvSpPr>
        <p:spPr bwMode="auto">
          <a:xfrm flipV="1">
            <a:off x="8137525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09" name="Line 181"/>
          <p:cNvSpPr>
            <a:spLocks noChangeShapeType="1"/>
          </p:cNvSpPr>
          <p:nvPr/>
        </p:nvSpPr>
        <p:spPr bwMode="auto">
          <a:xfrm flipV="1">
            <a:off x="8181975" y="1676400"/>
            <a:ext cx="1588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10" name="Line 182"/>
          <p:cNvSpPr>
            <a:spLocks noChangeShapeType="1"/>
          </p:cNvSpPr>
          <p:nvPr/>
        </p:nvSpPr>
        <p:spPr bwMode="auto">
          <a:xfrm flipV="1">
            <a:off x="81835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11" name="Line 183"/>
          <p:cNvSpPr>
            <a:spLocks noChangeShapeType="1"/>
          </p:cNvSpPr>
          <p:nvPr/>
        </p:nvSpPr>
        <p:spPr bwMode="auto">
          <a:xfrm flipV="1">
            <a:off x="81835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12" name="Line 184"/>
          <p:cNvSpPr>
            <a:spLocks noChangeShapeType="1"/>
          </p:cNvSpPr>
          <p:nvPr/>
        </p:nvSpPr>
        <p:spPr bwMode="auto">
          <a:xfrm flipV="1">
            <a:off x="8185150" y="1676400"/>
            <a:ext cx="1588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13" name="Line 185"/>
          <p:cNvSpPr>
            <a:spLocks noChangeShapeType="1"/>
          </p:cNvSpPr>
          <p:nvPr/>
        </p:nvSpPr>
        <p:spPr bwMode="auto">
          <a:xfrm flipV="1">
            <a:off x="8212138" y="1676400"/>
            <a:ext cx="1587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14" name="Line 186"/>
          <p:cNvSpPr>
            <a:spLocks noChangeShapeType="1"/>
          </p:cNvSpPr>
          <p:nvPr/>
        </p:nvSpPr>
        <p:spPr bwMode="auto">
          <a:xfrm flipV="1">
            <a:off x="8258175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15" name="Line 187"/>
          <p:cNvSpPr>
            <a:spLocks noChangeShapeType="1"/>
          </p:cNvSpPr>
          <p:nvPr/>
        </p:nvSpPr>
        <p:spPr bwMode="auto">
          <a:xfrm flipV="1">
            <a:off x="8316913" y="1676400"/>
            <a:ext cx="1587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16" name="Line 188"/>
          <p:cNvSpPr>
            <a:spLocks noChangeShapeType="1"/>
          </p:cNvSpPr>
          <p:nvPr/>
        </p:nvSpPr>
        <p:spPr bwMode="auto">
          <a:xfrm flipV="1">
            <a:off x="83232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17" name="Line 189"/>
          <p:cNvSpPr>
            <a:spLocks noChangeShapeType="1"/>
          </p:cNvSpPr>
          <p:nvPr/>
        </p:nvSpPr>
        <p:spPr bwMode="auto">
          <a:xfrm flipV="1">
            <a:off x="83232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18" name="Line 190"/>
          <p:cNvSpPr>
            <a:spLocks noChangeShapeType="1"/>
          </p:cNvSpPr>
          <p:nvPr/>
        </p:nvSpPr>
        <p:spPr bwMode="auto">
          <a:xfrm flipV="1">
            <a:off x="8393113" y="1676400"/>
            <a:ext cx="1587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19" name="Line 191"/>
          <p:cNvSpPr>
            <a:spLocks noChangeShapeType="1"/>
          </p:cNvSpPr>
          <p:nvPr/>
        </p:nvSpPr>
        <p:spPr bwMode="auto">
          <a:xfrm flipV="1">
            <a:off x="84502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20" name="Line 192"/>
          <p:cNvSpPr>
            <a:spLocks noChangeShapeType="1"/>
          </p:cNvSpPr>
          <p:nvPr/>
        </p:nvSpPr>
        <p:spPr bwMode="auto">
          <a:xfrm flipV="1">
            <a:off x="8450263" y="1676400"/>
            <a:ext cx="1587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21" name="Line 193"/>
          <p:cNvSpPr>
            <a:spLocks noChangeShapeType="1"/>
          </p:cNvSpPr>
          <p:nvPr/>
        </p:nvSpPr>
        <p:spPr bwMode="auto">
          <a:xfrm flipV="1">
            <a:off x="852011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22" name="Line 194"/>
          <p:cNvSpPr>
            <a:spLocks noChangeShapeType="1"/>
          </p:cNvSpPr>
          <p:nvPr/>
        </p:nvSpPr>
        <p:spPr bwMode="auto">
          <a:xfrm flipV="1">
            <a:off x="8521700" y="1676400"/>
            <a:ext cx="1588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23" name="Line 195"/>
          <p:cNvSpPr>
            <a:spLocks noChangeShapeType="1"/>
          </p:cNvSpPr>
          <p:nvPr/>
        </p:nvSpPr>
        <p:spPr bwMode="auto">
          <a:xfrm flipV="1">
            <a:off x="8548688" y="1676400"/>
            <a:ext cx="1587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24" name="Line 196"/>
          <p:cNvSpPr>
            <a:spLocks noChangeShapeType="1"/>
          </p:cNvSpPr>
          <p:nvPr/>
        </p:nvSpPr>
        <p:spPr bwMode="auto">
          <a:xfrm flipV="1">
            <a:off x="8550275" y="1676400"/>
            <a:ext cx="1588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25" name="Line 197"/>
          <p:cNvSpPr>
            <a:spLocks noChangeShapeType="1"/>
          </p:cNvSpPr>
          <p:nvPr/>
        </p:nvSpPr>
        <p:spPr bwMode="auto">
          <a:xfrm flipV="1">
            <a:off x="85518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26" name="Line 198"/>
          <p:cNvSpPr>
            <a:spLocks noChangeShapeType="1"/>
          </p:cNvSpPr>
          <p:nvPr/>
        </p:nvSpPr>
        <p:spPr bwMode="auto">
          <a:xfrm flipV="1">
            <a:off x="8551863" y="1676400"/>
            <a:ext cx="1587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27" name="Line 199"/>
          <p:cNvSpPr>
            <a:spLocks noChangeShapeType="1"/>
          </p:cNvSpPr>
          <p:nvPr/>
        </p:nvSpPr>
        <p:spPr bwMode="auto">
          <a:xfrm flipV="1">
            <a:off x="8675688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28" name="Line 200"/>
          <p:cNvSpPr>
            <a:spLocks noChangeShapeType="1"/>
          </p:cNvSpPr>
          <p:nvPr/>
        </p:nvSpPr>
        <p:spPr bwMode="auto">
          <a:xfrm flipV="1">
            <a:off x="8675688" y="1676400"/>
            <a:ext cx="1587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29" name="Line 201"/>
          <p:cNvSpPr>
            <a:spLocks noChangeShapeType="1"/>
          </p:cNvSpPr>
          <p:nvPr/>
        </p:nvSpPr>
        <p:spPr bwMode="auto">
          <a:xfrm flipV="1">
            <a:off x="8728075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30" name="Line 202"/>
          <p:cNvSpPr>
            <a:spLocks noChangeShapeType="1"/>
          </p:cNvSpPr>
          <p:nvPr/>
        </p:nvSpPr>
        <p:spPr bwMode="auto">
          <a:xfrm flipV="1">
            <a:off x="87550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31" name="Rectangle 203"/>
          <p:cNvSpPr>
            <a:spLocks noChangeArrowheads="1"/>
          </p:cNvSpPr>
          <p:nvPr/>
        </p:nvSpPr>
        <p:spPr bwMode="auto">
          <a:xfrm>
            <a:off x="7470775" y="609600"/>
            <a:ext cx="1557338" cy="1981200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200">
              <a:solidFill>
                <a:srgbClr val="00FFFF"/>
              </a:solidFill>
            </a:endParaRPr>
          </a:p>
        </p:txBody>
      </p:sp>
      <p:sp>
        <p:nvSpPr>
          <p:cNvPr id="381132" name="Text Box 204"/>
          <p:cNvSpPr txBox="1">
            <a:spLocks noChangeArrowheads="1"/>
          </p:cNvSpPr>
          <p:nvPr/>
        </p:nvSpPr>
        <p:spPr bwMode="auto">
          <a:xfrm>
            <a:off x="7743825" y="735013"/>
            <a:ext cx="99695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ea typeface="Arial" pitchFamily="-65" charset="0"/>
                <a:cs typeface="Arial" pitchFamily="-65" charset="0"/>
              </a:rPr>
              <a:t>Theoretical</a:t>
            </a:r>
          </a:p>
          <a:p>
            <a:pPr algn="ctr"/>
            <a:r>
              <a:rPr lang="en-US" sz="1200">
                <a:solidFill>
                  <a:schemeClr val="bg1"/>
                </a:solidFill>
                <a:ea typeface="Arial" pitchFamily="-65" charset="0"/>
                <a:cs typeface="Arial" pitchFamily="-65" charset="0"/>
              </a:rPr>
              <a:t>Spectrum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1133" name="Text Box 205"/>
          <p:cNvSpPr txBox="1">
            <a:spLocks noChangeArrowheads="1"/>
          </p:cNvSpPr>
          <p:nvPr/>
        </p:nvSpPr>
        <p:spPr bwMode="auto">
          <a:xfrm>
            <a:off x="6521450" y="1152525"/>
            <a:ext cx="949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Database searching</a:t>
            </a:r>
          </a:p>
        </p:txBody>
      </p:sp>
      <p:sp>
        <p:nvSpPr>
          <p:cNvPr id="381134" name="Line 206"/>
          <p:cNvSpPr>
            <a:spLocks noChangeShapeType="1"/>
          </p:cNvSpPr>
          <p:nvPr/>
        </p:nvSpPr>
        <p:spPr bwMode="auto">
          <a:xfrm flipV="1">
            <a:off x="6596063" y="1816100"/>
            <a:ext cx="8128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35" name="Rectangle 207"/>
          <p:cNvSpPr>
            <a:spLocks noChangeArrowheads="1"/>
          </p:cNvSpPr>
          <p:nvPr/>
        </p:nvSpPr>
        <p:spPr bwMode="auto">
          <a:xfrm>
            <a:off x="2903538" y="2193925"/>
            <a:ext cx="254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200" i="1">
                <a:solidFill>
                  <a:schemeClr val="bg1"/>
                </a:solidFill>
              </a:rPr>
              <a:t>m/z</a:t>
            </a:r>
          </a:p>
        </p:txBody>
      </p:sp>
      <p:sp>
        <p:nvSpPr>
          <p:cNvPr id="381136" name="Line 208"/>
          <p:cNvSpPr>
            <a:spLocks noChangeShapeType="1"/>
          </p:cNvSpPr>
          <p:nvPr/>
        </p:nvSpPr>
        <p:spPr bwMode="auto">
          <a:xfrm>
            <a:off x="2401888" y="2105025"/>
            <a:ext cx="1338262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37" name="Line 209"/>
          <p:cNvSpPr>
            <a:spLocks noChangeShapeType="1"/>
          </p:cNvSpPr>
          <p:nvPr/>
        </p:nvSpPr>
        <p:spPr bwMode="auto">
          <a:xfrm flipV="1">
            <a:off x="2416175" y="2103438"/>
            <a:ext cx="0" cy="285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38" name="Line 210"/>
          <p:cNvSpPr>
            <a:spLocks noChangeShapeType="1"/>
          </p:cNvSpPr>
          <p:nvPr/>
        </p:nvSpPr>
        <p:spPr bwMode="auto">
          <a:xfrm flipV="1">
            <a:off x="2635250" y="2103438"/>
            <a:ext cx="0" cy="285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39" name="Line 211"/>
          <p:cNvSpPr>
            <a:spLocks noChangeShapeType="1"/>
          </p:cNvSpPr>
          <p:nvPr/>
        </p:nvSpPr>
        <p:spPr bwMode="auto">
          <a:xfrm flipV="1">
            <a:off x="2854325" y="2103438"/>
            <a:ext cx="0" cy="285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40" name="Line 212"/>
          <p:cNvSpPr>
            <a:spLocks noChangeShapeType="1"/>
          </p:cNvSpPr>
          <p:nvPr/>
        </p:nvSpPr>
        <p:spPr bwMode="auto">
          <a:xfrm flipV="1">
            <a:off x="3070225" y="2103438"/>
            <a:ext cx="0" cy="285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41" name="Line 213"/>
          <p:cNvSpPr>
            <a:spLocks noChangeShapeType="1"/>
          </p:cNvSpPr>
          <p:nvPr/>
        </p:nvSpPr>
        <p:spPr bwMode="auto">
          <a:xfrm flipV="1">
            <a:off x="3292475" y="2103438"/>
            <a:ext cx="0" cy="285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42" name="Line 214"/>
          <p:cNvSpPr>
            <a:spLocks noChangeShapeType="1"/>
          </p:cNvSpPr>
          <p:nvPr/>
        </p:nvSpPr>
        <p:spPr bwMode="auto">
          <a:xfrm flipV="1">
            <a:off x="3508375" y="2103438"/>
            <a:ext cx="0" cy="285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43" name="Line 215"/>
          <p:cNvSpPr>
            <a:spLocks noChangeShapeType="1"/>
          </p:cNvSpPr>
          <p:nvPr/>
        </p:nvSpPr>
        <p:spPr bwMode="auto">
          <a:xfrm flipV="1">
            <a:off x="3725863" y="2103438"/>
            <a:ext cx="0" cy="285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44" name="Line 216"/>
          <p:cNvSpPr>
            <a:spLocks noChangeShapeType="1"/>
          </p:cNvSpPr>
          <p:nvPr/>
        </p:nvSpPr>
        <p:spPr bwMode="auto">
          <a:xfrm flipV="1">
            <a:off x="2416175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45" name="Line 217"/>
          <p:cNvSpPr>
            <a:spLocks noChangeShapeType="1"/>
          </p:cNvSpPr>
          <p:nvPr/>
        </p:nvSpPr>
        <p:spPr bwMode="auto">
          <a:xfrm flipV="1">
            <a:off x="2443163" y="2058988"/>
            <a:ext cx="0" cy="412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46" name="Line 218"/>
          <p:cNvSpPr>
            <a:spLocks noChangeShapeType="1"/>
          </p:cNvSpPr>
          <p:nvPr/>
        </p:nvSpPr>
        <p:spPr bwMode="auto">
          <a:xfrm flipV="1">
            <a:off x="2468563" y="2062163"/>
            <a:ext cx="1587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47" name="Line 219"/>
          <p:cNvSpPr>
            <a:spLocks noChangeShapeType="1"/>
          </p:cNvSpPr>
          <p:nvPr/>
        </p:nvSpPr>
        <p:spPr bwMode="auto">
          <a:xfrm flipV="1">
            <a:off x="2479675" y="2062163"/>
            <a:ext cx="1588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48" name="Line 220"/>
          <p:cNvSpPr>
            <a:spLocks noChangeShapeType="1"/>
          </p:cNvSpPr>
          <p:nvPr/>
        </p:nvSpPr>
        <p:spPr bwMode="auto">
          <a:xfrm flipV="1">
            <a:off x="2481263" y="2058988"/>
            <a:ext cx="1587" cy="412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49" name="Line 221"/>
          <p:cNvSpPr>
            <a:spLocks noChangeShapeType="1"/>
          </p:cNvSpPr>
          <p:nvPr/>
        </p:nvSpPr>
        <p:spPr bwMode="auto">
          <a:xfrm flipV="1">
            <a:off x="2492375" y="2060575"/>
            <a:ext cx="0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50" name="Line 222"/>
          <p:cNvSpPr>
            <a:spLocks noChangeShapeType="1"/>
          </p:cNvSpPr>
          <p:nvPr/>
        </p:nvSpPr>
        <p:spPr bwMode="auto">
          <a:xfrm flipV="1">
            <a:off x="2498725" y="2033588"/>
            <a:ext cx="1588" cy="666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51" name="Line 223"/>
          <p:cNvSpPr>
            <a:spLocks noChangeShapeType="1"/>
          </p:cNvSpPr>
          <p:nvPr/>
        </p:nvSpPr>
        <p:spPr bwMode="auto">
          <a:xfrm flipV="1">
            <a:off x="2500313" y="2062163"/>
            <a:ext cx="1587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52" name="Line 224"/>
          <p:cNvSpPr>
            <a:spLocks noChangeShapeType="1"/>
          </p:cNvSpPr>
          <p:nvPr/>
        </p:nvSpPr>
        <p:spPr bwMode="auto">
          <a:xfrm flipV="1">
            <a:off x="2516188" y="2066925"/>
            <a:ext cx="0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53" name="Line 225"/>
          <p:cNvSpPr>
            <a:spLocks noChangeShapeType="1"/>
          </p:cNvSpPr>
          <p:nvPr/>
        </p:nvSpPr>
        <p:spPr bwMode="auto">
          <a:xfrm flipV="1">
            <a:off x="2520950" y="2065338"/>
            <a:ext cx="1588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54" name="Line 226"/>
          <p:cNvSpPr>
            <a:spLocks noChangeShapeType="1"/>
          </p:cNvSpPr>
          <p:nvPr/>
        </p:nvSpPr>
        <p:spPr bwMode="auto">
          <a:xfrm flipV="1">
            <a:off x="2527300" y="2058988"/>
            <a:ext cx="0" cy="412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55" name="Line 227"/>
          <p:cNvSpPr>
            <a:spLocks noChangeShapeType="1"/>
          </p:cNvSpPr>
          <p:nvPr/>
        </p:nvSpPr>
        <p:spPr bwMode="auto">
          <a:xfrm flipV="1">
            <a:off x="2530475" y="2068513"/>
            <a:ext cx="1588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56" name="Line 228"/>
          <p:cNvSpPr>
            <a:spLocks noChangeShapeType="1"/>
          </p:cNvSpPr>
          <p:nvPr/>
        </p:nvSpPr>
        <p:spPr bwMode="auto">
          <a:xfrm flipV="1">
            <a:off x="2532063" y="2058988"/>
            <a:ext cx="1587" cy="412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57" name="Line 229"/>
          <p:cNvSpPr>
            <a:spLocks noChangeShapeType="1"/>
          </p:cNvSpPr>
          <p:nvPr/>
        </p:nvSpPr>
        <p:spPr bwMode="auto">
          <a:xfrm flipV="1">
            <a:off x="2536825" y="1492250"/>
            <a:ext cx="0" cy="6080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58" name="Line 230"/>
          <p:cNvSpPr>
            <a:spLocks noChangeShapeType="1"/>
          </p:cNvSpPr>
          <p:nvPr/>
        </p:nvSpPr>
        <p:spPr bwMode="auto">
          <a:xfrm flipV="1">
            <a:off x="2538413" y="1949450"/>
            <a:ext cx="0" cy="1508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59" name="Line 231"/>
          <p:cNvSpPr>
            <a:spLocks noChangeShapeType="1"/>
          </p:cNvSpPr>
          <p:nvPr/>
        </p:nvSpPr>
        <p:spPr bwMode="auto">
          <a:xfrm flipV="1">
            <a:off x="2543175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60" name="Line 232"/>
          <p:cNvSpPr>
            <a:spLocks noChangeShapeType="1"/>
          </p:cNvSpPr>
          <p:nvPr/>
        </p:nvSpPr>
        <p:spPr bwMode="auto">
          <a:xfrm flipV="1">
            <a:off x="2544763" y="2033588"/>
            <a:ext cx="0" cy="666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61" name="Line 233"/>
          <p:cNvSpPr>
            <a:spLocks noChangeShapeType="1"/>
          </p:cNvSpPr>
          <p:nvPr/>
        </p:nvSpPr>
        <p:spPr bwMode="auto">
          <a:xfrm flipV="1">
            <a:off x="2557463" y="2066925"/>
            <a:ext cx="1587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62" name="Line 234"/>
          <p:cNvSpPr>
            <a:spLocks noChangeShapeType="1"/>
          </p:cNvSpPr>
          <p:nvPr/>
        </p:nvSpPr>
        <p:spPr bwMode="auto">
          <a:xfrm flipV="1">
            <a:off x="2560638" y="2044700"/>
            <a:ext cx="1587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63" name="Line 235"/>
          <p:cNvSpPr>
            <a:spLocks noChangeShapeType="1"/>
          </p:cNvSpPr>
          <p:nvPr/>
        </p:nvSpPr>
        <p:spPr bwMode="auto">
          <a:xfrm flipV="1">
            <a:off x="2565400" y="2057400"/>
            <a:ext cx="0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64" name="Line 236"/>
          <p:cNvSpPr>
            <a:spLocks noChangeShapeType="1"/>
          </p:cNvSpPr>
          <p:nvPr/>
        </p:nvSpPr>
        <p:spPr bwMode="auto">
          <a:xfrm flipV="1">
            <a:off x="2566988" y="2058988"/>
            <a:ext cx="0" cy="412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65" name="Line 237"/>
          <p:cNvSpPr>
            <a:spLocks noChangeShapeType="1"/>
          </p:cNvSpPr>
          <p:nvPr/>
        </p:nvSpPr>
        <p:spPr bwMode="auto">
          <a:xfrm flipV="1">
            <a:off x="2581275" y="2062163"/>
            <a:ext cx="1588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66" name="Line 238"/>
          <p:cNvSpPr>
            <a:spLocks noChangeShapeType="1"/>
          </p:cNvSpPr>
          <p:nvPr/>
        </p:nvSpPr>
        <p:spPr bwMode="auto">
          <a:xfrm flipV="1">
            <a:off x="2589213" y="2062163"/>
            <a:ext cx="1587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67" name="Line 239"/>
          <p:cNvSpPr>
            <a:spLocks noChangeShapeType="1"/>
          </p:cNvSpPr>
          <p:nvPr/>
        </p:nvSpPr>
        <p:spPr bwMode="auto">
          <a:xfrm flipV="1">
            <a:off x="2590800" y="2065338"/>
            <a:ext cx="1588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68" name="Line 240"/>
          <p:cNvSpPr>
            <a:spLocks noChangeShapeType="1"/>
          </p:cNvSpPr>
          <p:nvPr/>
        </p:nvSpPr>
        <p:spPr bwMode="auto">
          <a:xfrm flipV="1">
            <a:off x="2593975" y="2058988"/>
            <a:ext cx="1588" cy="412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69" name="Line 241"/>
          <p:cNvSpPr>
            <a:spLocks noChangeShapeType="1"/>
          </p:cNvSpPr>
          <p:nvPr/>
        </p:nvSpPr>
        <p:spPr bwMode="auto">
          <a:xfrm flipV="1">
            <a:off x="2605088" y="2068513"/>
            <a:ext cx="1587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70" name="Line 242"/>
          <p:cNvSpPr>
            <a:spLocks noChangeShapeType="1"/>
          </p:cNvSpPr>
          <p:nvPr/>
        </p:nvSpPr>
        <p:spPr bwMode="auto">
          <a:xfrm flipV="1">
            <a:off x="2606675" y="2058988"/>
            <a:ext cx="0" cy="412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71" name="Line 243"/>
          <p:cNvSpPr>
            <a:spLocks noChangeShapeType="1"/>
          </p:cNvSpPr>
          <p:nvPr/>
        </p:nvSpPr>
        <p:spPr bwMode="auto">
          <a:xfrm flipV="1">
            <a:off x="2608263" y="2030413"/>
            <a:ext cx="1587" cy="698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72" name="Line 244"/>
          <p:cNvSpPr>
            <a:spLocks noChangeShapeType="1"/>
          </p:cNvSpPr>
          <p:nvPr/>
        </p:nvSpPr>
        <p:spPr bwMode="auto">
          <a:xfrm flipV="1">
            <a:off x="2609850" y="2066925"/>
            <a:ext cx="1588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73" name="Line 245"/>
          <p:cNvSpPr>
            <a:spLocks noChangeShapeType="1"/>
          </p:cNvSpPr>
          <p:nvPr/>
        </p:nvSpPr>
        <p:spPr bwMode="auto">
          <a:xfrm flipV="1">
            <a:off x="2616200" y="2054225"/>
            <a:ext cx="0" cy="46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74" name="Line 246"/>
          <p:cNvSpPr>
            <a:spLocks noChangeShapeType="1"/>
          </p:cNvSpPr>
          <p:nvPr/>
        </p:nvSpPr>
        <p:spPr bwMode="auto">
          <a:xfrm flipV="1">
            <a:off x="2622550" y="2065338"/>
            <a:ext cx="1588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75" name="Line 247"/>
          <p:cNvSpPr>
            <a:spLocks noChangeShapeType="1"/>
          </p:cNvSpPr>
          <p:nvPr/>
        </p:nvSpPr>
        <p:spPr bwMode="auto">
          <a:xfrm flipV="1">
            <a:off x="2630488" y="2051050"/>
            <a:ext cx="0" cy="492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76" name="Line 248"/>
          <p:cNvSpPr>
            <a:spLocks noChangeShapeType="1"/>
          </p:cNvSpPr>
          <p:nvPr/>
        </p:nvSpPr>
        <p:spPr bwMode="auto">
          <a:xfrm flipV="1">
            <a:off x="2633663" y="2044700"/>
            <a:ext cx="1587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77" name="Line 249"/>
          <p:cNvSpPr>
            <a:spLocks noChangeShapeType="1"/>
          </p:cNvSpPr>
          <p:nvPr/>
        </p:nvSpPr>
        <p:spPr bwMode="auto">
          <a:xfrm flipV="1">
            <a:off x="2635250" y="2057400"/>
            <a:ext cx="0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78" name="Line 250"/>
          <p:cNvSpPr>
            <a:spLocks noChangeShapeType="1"/>
          </p:cNvSpPr>
          <p:nvPr/>
        </p:nvSpPr>
        <p:spPr bwMode="auto">
          <a:xfrm flipV="1">
            <a:off x="2636838" y="2066925"/>
            <a:ext cx="0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79" name="Line 251"/>
          <p:cNvSpPr>
            <a:spLocks noChangeShapeType="1"/>
          </p:cNvSpPr>
          <p:nvPr/>
        </p:nvSpPr>
        <p:spPr bwMode="auto">
          <a:xfrm flipV="1">
            <a:off x="2651125" y="2030413"/>
            <a:ext cx="0" cy="698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80" name="Line 252"/>
          <p:cNvSpPr>
            <a:spLocks noChangeShapeType="1"/>
          </p:cNvSpPr>
          <p:nvPr/>
        </p:nvSpPr>
        <p:spPr bwMode="auto">
          <a:xfrm flipV="1">
            <a:off x="2652713" y="2057400"/>
            <a:ext cx="0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81" name="Line 253"/>
          <p:cNvSpPr>
            <a:spLocks noChangeShapeType="1"/>
          </p:cNvSpPr>
          <p:nvPr/>
        </p:nvSpPr>
        <p:spPr bwMode="auto">
          <a:xfrm flipV="1">
            <a:off x="2652713" y="2066925"/>
            <a:ext cx="1587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82" name="Line 254"/>
          <p:cNvSpPr>
            <a:spLocks noChangeShapeType="1"/>
          </p:cNvSpPr>
          <p:nvPr/>
        </p:nvSpPr>
        <p:spPr bwMode="auto">
          <a:xfrm flipV="1">
            <a:off x="2659063" y="1978025"/>
            <a:ext cx="0" cy="1222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83" name="Line 255"/>
          <p:cNvSpPr>
            <a:spLocks noChangeShapeType="1"/>
          </p:cNvSpPr>
          <p:nvPr/>
        </p:nvSpPr>
        <p:spPr bwMode="auto">
          <a:xfrm flipV="1">
            <a:off x="2665413" y="2016125"/>
            <a:ext cx="1587" cy="841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84" name="Line 256"/>
          <p:cNvSpPr>
            <a:spLocks noChangeShapeType="1"/>
          </p:cNvSpPr>
          <p:nvPr/>
        </p:nvSpPr>
        <p:spPr bwMode="auto">
          <a:xfrm flipV="1">
            <a:off x="2667000" y="2020888"/>
            <a:ext cx="0" cy="793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85" name="Line 257"/>
          <p:cNvSpPr>
            <a:spLocks noChangeShapeType="1"/>
          </p:cNvSpPr>
          <p:nvPr/>
        </p:nvSpPr>
        <p:spPr bwMode="auto">
          <a:xfrm flipV="1">
            <a:off x="2671763" y="2058988"/>
            <a:ext cx="0" cy="412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86" name="Line 258"/>
          <p:cNvSpPr>
            <a:spLocks noChangeShapeType="1"/>
          </p:cNvSpPr>
          <p:nvPr/>
        </p:nvSpPr>
        <p:spPr bwMode="auto">
          <a:xfrm flipV="1">
            <a:off x="2678113" y="2024063"/>
            <a:ext cx="1587" cy="76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87" name="Line 259"/>
          <p:cNvSpPr>
            <a:spLocks noChangeShapeType="1"/>
          </p:cNvSpPr>
          <p:nvPr/>
        </p:nvSpPr>
        <p:spPr bwMode="auto">
          <a:xfrm flipV="1">
            <a:off x="2682875" y="2033588"/>
            <a:ext cx="1588" cy="666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88" name="Line 260"/>
          <p:cNvSpPr>
            <a:spLocks noChangeShapeType="1"/>
          </p:cNvSpPr>
          <p:nvPr/>
        </p:nvSpPr>
        <p:spPr bwMode="auto">
          <a:xfrm flipV="1">
            <a:off x="2684463" y="2051050"/>
            <a:ext cx="1587" cy="492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89" name="Line 261"/>
          <p:cNvSpPr>
            <a:spLocks noChangeShapeType="1"/>
          </p:cNvSpPr>
          <p:nvPr/>
        </p:nvSpPr>
        <p:spPr bwMode="auto">
          <a:xfrm flipV="1">
            <a:off x="2686050" y="1962150"/>
            <a:ext cx="0" cy="1381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90" name="Line 262"/>
          <p:cNvSpPr>
            <a:spLocks noChangeShapeType="1"/>
          </p:cNvSpPr>
          <p:nvPr/>
        </p:nvSpPr>
        <p:spPr bwMode="auto">
          <a:xfrm flipV="1">
            <a:off x="2687638" y="2051050"/>
            <a:ext cx="0" cy="492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91" name="Line 263"/>
          <p:cNvSpPr>
            <a:spLocks noChangeShapeType="1"/>
          </p:cNvSpPr>
          <p:nvPr/>
        </p:nvSpPr>
        <p:spPr bwMode="auto">
          <a:xfrm flipV="1">
            <a:off x="2689225" y="2036763"/>
            <a:ext cx="0" cy="635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92" name="Line 264"/>
          <p:cNvSpPr>
            <a:spLocks noChangeShapeType="1"/>
          </p:cNvSpPr>
          <p:nvPr/>
        </p:nvSpPr>
        <p:spPr bwMode="auto">
          <a:xfrm flipV="1">
            <a:off x="2692400" y="2044700"/>
            <a:ext cx="1588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93" name="Line 265"/>
          <p:cNvSpPr>
            <a:spLocks noChangeShapeType="1"/>
          </p:cNvSpPr>
          <p:nvPr/>
        </p:nvSpPr>
        <p:spPr bwMode="auto">
          <a:xfrm flipV="1">
            <a:off x="2692400" y="1606550"/>
            <a:ext cx="1588" cy="4937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94" name="Line 266"/>
          <p:cNvSpPr>
            <a:spLocks noChangeShapeType="1"/>
          </p:cNvSpPr>
          <p:nvPr/>
        </p:nvSpPr>
        <p:spPr bwMode="auto">
          <a:xfrm flipV="1">
            <a:off x="2693988" y="2062163"/>
            <a:ext cx="1587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95" name="Line 267"/>
          <p:cNvSpPr>
            <a:spLocks noChangeShapeType="1"/>
          </p:cNvSpPr>
          <p:nvPr/>
        </p:nvSpPr>
        <p:spPr bwMode="auto">
          <a:xfrm flipV="1">
            <a:off x="2698750" y="2022475"/>
            <a:ext cx="0" cy="777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96" name="Line 268"/>
          <p:cNvSpPr>
            <a:spLocks noChangeShapeType="1"/>
          </p:cNvSpPr>
          <p:nvPr/>
        </p:nvSpPr>
        <p:spPr bwMode="auto">
          <a:xfrm flipV="1">
            <a:off x="2703513" y="2060575"/>
            <a:ext cx="0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97" name="Line 269"/>
          <p:cNvSpPr>
            <a:spLocks noChangeShapeType="1"/>
          </p:cNvSpPr>
          <p:nvPr/>
        </p:nvSpPr>
        <p:spPr bwMode="auto">
          <a:xfrm flipV="1">
            <a:off x="2705100" y="2068513"/>
            <a:ext cx="1588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98" name="Line 270"/>
          <p:cNvSpPr>
            <a:spLocks noChangeShapeType="1"/>
          </p:cNvSpPr>
          <p:nvPr/>
        </p:nvSpPr>
        <p:spPr bwMode="auto">
          <a:xfrm flipV="1">
            <a:off x="2708275" y="1938338"/>
            <a:ext cx="0" cy="161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99" name="Line 271"/>
          <p:cNvSpPr>
            <a:spLocks noChangeShapeType="1"/>
          </p:cNvSpPr>
          <p:nvPr/>
        </p:nvSpPr>
        <p:spPr bwMode="auto">
          <a:xfrm flipV="1">
            <a:off x="2708275" y="2036763"/>
            <a:ext cx="0" cy="635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00" name="Line 272"/>
          <p:cNvSpPr>
            <a:spLocks noChangeShapeType="1"/>
          </p:cNvSpPr>
          <p:nvPr/>
        </p:nvSpPr>
        <p:spPr bwMode="auto">
          <a:xfrm flipV="1">
            <a:off x="2709863" y="2066925"/>
            <a:ext cx="0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01" name="Line 273"/>
          <p:cNvSpPr>
            <a:spLocks noChangeShapeType="1"/>
          </p:cNvSpPr>
          <p:nvPr/>
        </p:nvSpPr>
        <p:spPr bwMode="auto">
          <a:xfrm flipV="1">
            <a:off x="2709863" y="2066925"/>
            <a:ext cx="1587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02" name="Line 274"/>
          <p:cNvSpPr>
            <a:spLocks noChangeShapeType="1"/>
          </p:cNvSpPr>
          <p:nvPr/>
        </p:nvSpPr>
        <p:spPr bwMode="auto">
          <a:xfrm flipV="1">
            <a:off x="2713038" y="2057400"/>
            <a:ext cx="1587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03" name="Line 275"/>
          <p:cNvSpPr>
            <a:spLocks noChangeShapeType="1"/>
          </p:cNvSpPr>
          <p:nvPr/>
        </p:nvSpPr>
        <p:spPr bwMode="auto">
          <a:xfrm flipV="1">
            <a:off x="2716213" y="2012950"/>
            <a:ext cx="1587" cy="873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04" name="Line 276"/>
          <p:cNvSpPr>
            <a:spLocks noChangeShapeType="1"/>
          </p:cNvSpPr>
          <p:nvPr/>
        </p:nvSpPr>
        <p:spPr bwMode="auto">
          <a:xfrm flipV="1">
            <a:off x="2720975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05" name="Line 277"/>
          <p:cNvSpPr>
            <a:spLocks noChangeShapeType="1"/>
          </p:cNvSpPr>
          <p:nvPr/>
        </p:nvSpPr>
        <p:spPr bwMode="auto">
          <a:xfrm flipV="1">
            <a:off x="2722563" y="1893888"/>
            <a:ext cx="1587" cy="2063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06" name="Line 278"/>
          <p:cNvSpPr>
            <a:spLocks noChangeShapeType="1"/>
          </p:cNvSpPr>
          <p:nvPr/>
        </p:nvSpPr>
        <p:spPr bwMode="auto">
          <a:xfrm flipV="1">
            <a:off x="2724150" y="1981200"/>
            <a:ext cx="1588" cy="1190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07" name="Line 279"/>
          <p:cNvSpPr>
            <a:spLocks noChangeShapeType="1"/>
          </p:cNvSpPr>
          <p:nvPr/>
        </p:nvSpPr>
        <p:spPr bwMode="auto">
          <a:xfrm flipV="1">
            <a:off x="2730500" y="2065338"/>
            <a:ext cx="1588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08" name="Line 280"/>
          <p:cNvSpPr>
            <a:spLocks noChangeShapeType="1"/>
          </p:cNvSpPr>
          <p:nvPr/>
        </p:nvSpPr>
        <p:spPr bwMode="auto">
          <a:xfrm flipV="1">
            <a:off x="2733675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09" name="Line 281"/>
          <p:cNvSpPr>
            <a:spLocks noChangeShapeType="1"/>
          </p:cNvSpPr>
          <p:nvPr/>
        </p:nvSpPr>
        <p:spPr bwMode="auto">
          <a:xfrm flipV="1">
            <a:off x="2733675" y="1995488"/>
            <a:ext cx="1588" cy="1047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10" name="Line 282"/>
          <p:cNvSpPr>
            <a:spLocks noChangeShapeType="1"/>
          </p:cNvSpPr>
          <p:nvPr/>
        </p:nvSpPr>
        <p:spPr bwMode="auto">
          <a:xfrm flipV="1">
            <a:off x="2736850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11" name="Line 283"/>
          <p:cNvSpPr>
            <a:spLocks noChangeShapeType="1"/>
          </p:cNvSpPr>
          <p:nvPr/>
        </p:nvSpPr>
        <p:spPr bwMode="auto">
          <a:xfrm flipV="1">
            <a:off x="2741613" y="2012950"/>
            <a:ext cx="0" cy="873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12" name="Line 284"/>
          <p:cNvSpPr>
            <a:spLocks noChangeShapeType="1"/>
          </p:cNvSpPr>
          <p:nvPr/>
        </p:nvSpPr>
        <p:spPr bwMode="auto">
          <a:xfrm flipV="1">
            <a:off x="2743200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13" name="Line 285"/>
          <p:cNvSpPr>
            <a:spLocks noChangeShapeType="1"/>
          </p:cNvSpPr>
          <p:nvPr/>
        </p:nvSpPr>
        <p:spPr bwMode="auto">
          <a:xfrm flipV="1">
            <a:off x="2743200" y="2051050"/>
            <a:ext cx="1588" cy="492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14" name="Line 286"/>
          <p:cNvSpPr>
            <a:spLocks noChangeShapeType="1"/>
          </p:cNvSpPr>
          <p:nvPr/>
        </p:nvSpPr>
        <p:spPr bwMode="auto">
          <a:xfrm flipV="1">
            <a:off x="2751138" y="2036763"/>
            <a:ext cx="0" cy="635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15" name="Line 287"/>
          <p:cNvSpPr>
            <a:spLocks noChangeShapeType="1"/>
          </p:cNvSpPr>
          <p:nvPr/>
        </p:nvSpPr>
        <p:spPr bwMode="auto">
          <a:xfrm flipV="1">
            <a:off x="2755900" y="2062163"/>
            <a:ext cx="1588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16" name="Line 288"/>
          <p:cNvSpPr>
            <a:spLocks noChangeShapeType="1"/>
          </p:cNvSpPr>
          <p:nvPr/>
        </p:nvSpPr>
        <p:spPr bwMode="auto">
          <a:xfrm flipV="1">
            <a:off x="2757488" y="1835150"/>
            <a:ext cx="0" cy="2651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17" name="Line 289"/>
          <p:cNvSpPr>
            <a:spLocks noChangeShapeType="1"/>
          </p:cNvSpPr>
          <p:nvPr/>
        </p:nvSpPr>
        <p:spPr bwMode="auto">
          <a:xfrm flipV="1">
            <a:off x="2759075" y="2033588"/>
            <a:ext cx="0" cy="666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18" name="Line 290"/>
          <p:cNvSpPr>
            <a:spLocks noChangeShapeType="1"/>
          </p:cNvSpPr>
          <p:nvPr/>
        </p:nvSpPr>
        <p:spPr bwMode="auto">
          <a:xfrm flipV="1">
            <a:off x="2762250" y="2054225"/>
            <a:ext cx="1588" cy="46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19" name="Line 291"/>
          <p:cNvSpPr>
            <a:spLocks noChangeShapeType="1"/>
          </p:cNvSpPr>
          <p:nvPr/>
        </p:nvSpPr>
        <p:spPr bwMode="auto">
          <a:xfrm flipV="1">
            <a:off x="2768600" y="2043113"/>
            <a:ext cx="1588" cy="571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20" name="Line 292"/>
          <p:cNvSpPr>
            <a:spLocks noChangeShapeType="1"/>
          </p:cNvSpPr>
          <p:nvPr/>
        </p:nvSpPr>
        <p:spPr bwMode="auto">
          <a:xfrm flipV="1">
            <a:off x="2771775" y="1720850"/>
            <a:ext cx="1588" cy="3794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21" name="Line 293"/>
          <p:cNvSpPr>
            <a:spLocks noChangeShapeType="1"/>
          </p:cNvSpPr>
          <p:nvPr/>
        </p:nvSpPr>
        <p:spPr bwMode="auto">
          <a:xfrm flipV="1">
            <a:off x="2773363" y="2052638"/>
            <a:ext cx="0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22" name="Line 294"/>
          <p:cNvSpPr>
            <a:spLocks noChangeShapeType="1"/>
          </p:cNvSpPr>
          <p:nvPr/>
        </p:nvSpPr>
        <p:spPr bwMode="auto">
          <a:xfrm flipV="1">
            <a:off x="2776538" y="2060575"/>
            <a:ext cx="1587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23" name="Line 295"/>
          <p:cNvSpPr>
            <a:spLocks noChangeShapeType="1"/>
          </p:cNvSpPr>
          <p:nvPr/>
        </p:nvSpPr>
        <p:spPr bwMode="auto">
          <a:xfrm flipV="1">
            <a:off x="2781300" y="2052638"/>
            <a:ext cx="1588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24" name="Line 296"/>
          <p:cNvSpPr>
            <a:spLocks noChangeShapeType="1"/>
          </p:cNvSpPr>
          <p:nvPr/>
        </p:nvSpPr>
        <p:spPr bwMode="auto">
          <a:xfrm flipV="1">
            <a:off x="2782888" y="2033588"/>
            <a:ext cx="1587" cy="666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25" name="Line 297"/>
          <p:cNvSpPr>
            <a:spLocks noChangeShapeType="1"/>
          </p:cNvSpPr>
          <p:nvPr/>
        </p:nvSpPr>
        <p:spPr bwMode="auto">
          <a:xfrm flipV="1">
            <a:off x="2795588" y="2047875"/>
            <a:ext cx="1587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26" name="Line 298"/>
          <p:cNvSpPr>
            <a:spLocks noChangeShapeType="1"/>
          </p:cNvSpPr>
          <p:nvPr/>
        </p:nvSpPr>
        <p:spPr bwMode="auto">
          <a:xfrm flipV="1">
            <a:off x="2801938" y="2012950"/>
            <a:ext cx="0" cy="873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27" name="Line 299"/>
          <p:cNvSpPr>
            <a:spLocks noChangeShapeType="1"/>
          </p:cNvSpPr>
          <p:nvPr/>
        </p:nvSpPr>
        <p:spPr bwMode="auto">
          <a:xfrm flipV="1">
            <a:off x="2803525" y="2028825"/>
            <a:ext cx="0" cy="714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28" name="Line 300"/>
          <p:cNvSpPr>
            <a:spLocks noChangeShapeType="1"/>
          </p:cNvSpPr>
          <p:nvPr/>
        </p:nvSpPr>
        <p:spPr bwMode="auto">
          <a:xfrm flipV="1">
            <a:off x="2806700" y="2052638"/>
            <a:ext cx="1588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29" name="Line 301"/>
          <p:cNvSpPr>
            <a:spLocks noChangeShapeType="1"/>
          </p:cNvSpPr>
          <p:nvPr/>
        </p:nvSpPr>
        <p:spPr bwMode="auto">
          <a:xfrm flipV="1">
            <a:off x="2809875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30" name="Line 302"/>
          <p:cNvSpPr>
            <a:spLocks noChangeShapeType="1"/>
          </p:cNvSpPr>
          <p:nvPr/>
        </p:nvSpPr>
        <p:spPr bwMode="auto">
          <a:xfrm flipV="1">
            <a:off x="2813050" y="1992313"/>
            <a:ext cx="0" cy="1079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31" name="Line 303"/>
          <p:cNvSpPr>
            <a:spLocks noChangeShapeType="1"/>
          </p:cNvSpPr>
          <p:nvPr/>
        </p:nvSpPr>
        <p:spPr bwMode="auto">
          <a:xfrm flipV="1">
            <a:off x="2824163" y="2066925"/>
            <a:ext cx="0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32" name="Line 304"/>
          <p:cNvSpPr>
            <a:spLocks noChangeShapeType="1"/>
          </p:cNvSpPr>
          <p:nvPr/>
        </p:nvSpPr>
        <p:spPr bwMode="auto">
          <a:xfrm flipV="1">
            <a:off x="2825750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33" name="Line 305"/>
          <p:cNvSpPr>
            <a:spLocks noChangeShapeType="1"/>
          </p:cNvSpPr>
          <p:nvPr/>
        </p:nvSpPr>
        <p:spPr bwMode="auto">
          <a:xfrm flipV="1">
            <a:off x="2832100" y="2057400"/>
            <a:ext cx="0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34" name="Line 306"/>
          <p:cNvSpPr>
            <a:spLocks noChangeShapeType="1"/>
          </p:cNvSpPr>
          <p:nvPr/>
        </p:nvSpPr>
        <p:spPr bwMode="auto">
          <a:xfrm flipV="1">
            <a:off x="2833688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35" name="Line 307"/>
          <p:cNvSpPr>
            <a:spLocks noChangeShapeType="1"/>
          </p:cNvSpPr>
          <p:nvPr/>
        </p:nvSpPr>
        <p:spPr bwMode="auto">
          <a:xfrm flipV="1">
            <a:off x="2835275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36" name="Line 308"/>
          <p:cNvSpPr>
            <a:spLocks noChangeShapeType="1"/>
          </p:cNvSpPr>
          <p:nvPr/>
        </p:nvSpPr>
        <p:spPr bwMode="auto">
          <a:xfrm flipV="1">
            <a:off x="2836863" y="2047875"/>
            <a:ext cx="1587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37" name="Line 309"/>
          <p:cNvSpPr>
            <a:spLocks noChangeShapeType="1"/>
          </p:cNvSpPr>
          <p:nvPr/>
        </p:nvSpPr>
        <p:spPr bwMode="auto">
          <a:xfrm flipV="1">
            <a:off x="2841625" y="2054225"/>
            <a:ext cx="0" cy="46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38" name="Line 310"/>
          <p:cNvSpPr>
            <a:spLocks noChangeShapeType="1"/>
          </p:cNvSpPr>
          <p:nvPr/>
        </p:nvSpPr>
        <p:spPr bwMode="auto">
          <a:xfrm flipV="1">
            <a:off x="2844800" y="1957388"/>
            <a:ext cx="1588" cy="1428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39" name="Line 311"/>
          <p:cNvSpPr>
            <a:spLocks noChangeShapeType="1"/>
          </p:cNvSpPr>
          <p:nvPr/>
        </p:nvSpPr>
        <p:spPr bwMode="auto">
          <a:xfrm flipV="1">
            <a:off x="2847975" y="2065338"/>
            <a:ext cx="1588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40" name="Line 312"/>
          <p:cNvSpPr>
            <a:spLocks noChangeShapeType="1"/>
          </p:cNvSpPr>
          <p:nvPr/>
        </p:nvSpPr>
        <p:spPr bwMode="auto">
          <a:xfrm flipV="1">
            <a:off x="2851150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41" name="Line 313"/>
          <p:cNvSpPr>
            <a:spLocks noChangeShapeType="1"/>
          </p:cNvSpPr>
          <p:nvPr/>
        </p:nvSpPr>
        <p:spPr bwMode="auto">
          <a:xfrm flipV="1">
            <a:off x="2855913" y="2052638"/>
            <a:ext cx="1587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42" name="Line 314"/>
          <p:cNvSpPr>
            <a:spLocks noChangeShapeType="1"/>
          </p:cNvSpPr>
          <p:nvPr/>
        </p:nvSpPr>
        <p:spPr bwMode="auto">
          <a:xfrm flipV="1">
            <a:off x="2857500" y="2039938"/>
            <a:ext cx="1588" cy="603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43" name="Line 315"/>
          <p:cNvSpPr>
            <a:spLocks noChangeShapeType="1"/>
          </p:cNvSpPr>
          <p:nvPr/>
        </p:nvSpPr>
        <p:spPr bwMode="auto">
          <a:xfrm flipV="1">
            <a:off x="2859088" y="2066925"/>
            <a:ext cx="0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44" name="Line 316"/>
          <p:cNvSpPr>
            <a:spLocks noChangeShapeType="1"/>
          </p:cNvSpPr>
          <p:nvPr/>
        </p:nvSpPr>
        <p:spPr bwMode="auto">
          <a:xfrm flipV="1">
            <a:off x="2863850" y="2054225"/>
            <a:ext cx="0" cy="46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45" name="Line 317"/>
          <p:cNvSpPr>
            <a:spLocks noChangeShapeType="1"/>
          </p:cNvSpPr>
          <p:nvPr/>
        </p:nvSpPr>
        <p:spPr bwMode="auto">
          <a:xfrm flipV="1">
            <a:off x="2870200" y="2058988"/>
            <a:ext cx="1588" cy="412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46" name="Line 318"/>
          <p:cNvSpPr>
            <a:spLocks noChangeShapeType="1"/>
          </p:cNvSpPr>
          <p:nvPr/>
        </p:nvSpPr>
        <p:spPr bwMode="auto">
          <a:xfrm flipV="1">
            <a:off x="2873375" y="2052638"/>
            <a:ext cx="0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47" name="Line 319"/>
          <p:cNvSpPr>
            <a:spLocks noChangeShapeType="1"/>
          </p:cNvSpPr>
          <p:nvPr/>
        </p:nvSpPr>
        <p:spPr bwMode="auto">
          <a:xfrm flipV="1">
            <a:off x="2873375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48" name="Line 320"/>
          <p:cNvSpPr>
            <a:spLocks noChangeShapeType="1"/>
          </p:cNvSpPr>
          <p:nvPr/>
        </p:nvSpPr>
        <p:spPr bwMode="auto">
          <a:xfrm flipV="1">
            <a:off x="2876550" y="1952625"/>
            <a:ext cx="0" cy="1476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49" name="Line 321"/>
          <p:cNvSpPr>
            <a:spLocks noChangeShapeType="1"/>
          </p:cNvSpPr>
          <p:nvPr/>
        </p:nvSpPr>
        <p:spPr bwMode="auto">
          <a:xfrm flipV="1">
            <a:off x="2879725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50" name="Line 322"/>
          <p:cNvSpPr>
            <a:spLocks noChangeShapeType="1"/>
          </p:cNvSpPr>
          <p:nvPr/>
        </p:nvSpPr>
        <p:spPr bwMode="auto">
          <a:xfrm flipV="1">
            <a:off x="2876550" y="1435100"/>
            <a:ext cx="3175" cy="6651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51" name="Line 323"/>
          <p:cNvSpPr>
            <a:spLocks noChangeShapeType="1"/>
          </p:cNvSpPr>
          <p:nvPr/>
        </p:nvSpPr>
        <p:spPr bwMode="auto">
          <a:xfrm flipV="1">
            <a:off x="2882900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52" name="Line 324"/>
          <p:cNvSpPr>
            <a:spLocks noChangeShapeType="1"/>
          </p:cNvSpPr>
          <p:nvPr/>
        </p:nvSpPr>
        <p:spPr bwMode="auto">
          <a:xfrm flipV="1">
            <a:off x="2886075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53" name="Line 325"/>
          <p:cNvSpPr>
            <a:spLocks noChangeShapeType="1"/>
          </p:cNvSpPr>
          <p:nvPr/>
        </p:nvSpPr>
        <p:spPr bwMode="auto">
          <a:xfrm flipV="1">
            <a:off x="2886075" y="2001838"/>
            <a:ext cx="1588" cy="984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54" name="Line 326"/>
          <p:cNvSpPr>
            <a:spLocks noChangeShapeType="1"/>
          </p:cNvSpPr>
          <p:nvPr/>
        </p:nvSpPr>
        <p:spPr bwMode="auto">
          <a:xfrm flipV="1">
            <a:off x="2890838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55" name="Line 327"/>
          <p:cNvSpPr>
            <a:spLocks noChangeShapeType="1"/>
          </p:cNvSpPr>
          <p:nvPr/>
        </p:nvSpPr>
        <p:spPr bwMode="auto">
          <a:xfrm flipV="1">
            <a:off x="2894013" y="2020888"/>
            <a:ext cx="0" cy="793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56" name="Line 328"/>
          <p:cNvSpPr>
            <a:spLocks noChangeShapeType="1"/>
          </p:cNvSpPr>
          <p:nvPr/>
        </p:nvSpPr>
        <p:spPr bwMode="auto">
          <a:xfrm flipV="1">
            <a:off x="2898775" y="2009775"/>
            <a:ext cx="0" cy="904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57" name="Line 329"/>
          <p:cNvSpPr>
            <a:spLocks noChangeShapeType="1"/>
          </p:cNvSpPr>
          <p:nvPr/>
        </p:nvSpPr>
        <p:spPr bwMode="auto">
          <a:xfrm flipV="1">
            <a:off x="2903538" y="2051050"/>
            <a:ext cx="1587" cy="492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58" name="Line 330"/>
          <p:cNvSpPr>
            <a:spLocks noChangeShapeType="1"/>
          </p:cNvSpPr>
          <p:nvPr/>
        </p:nvSpPr>
        <p:spPr bwMode="auto">
          <a:xfrm flipV="1">
            <a:off x="2905125" y="2066925"/>
            <a:ext cx="1588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59" name="Line 331"/>
          <p:cNvSpPr>
            <a:spLocks noChangeShapeType="1"/>
          </p:cNvSpPr>
          <p:nvPr/>
        </p:nvSpPr>
        <p:spPr bwMode="auto">
          <a:xfrm flipV="1">
            <a:off x="2916238" y="2044700"/>
            <a:ext cx="1587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60" name="Line 332"/>
          <p:cNvSpPr>
            <a:spLocks noChangeShapeType="1"/>
          </p:cNvSpPr>
          <p:nvPr/>
        </p:nvSpPr>
        <p:spPr bwMode="auto">
          <a:xfrm flipV="1">
            <a:off x="2917825" y="2066925"/>
            <a:ext cx="1588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61" name="Line 333"/>
          <p:cNvSpPr>
            <a:spLocks noChangeShapeType="1"/>
          </p:cNvSpPr>
          <p:nvPr/>
        </p:nvSpPr>
        <p:spPr bwMode="auto">
          <a:xfrm flipV="1">
            <a:off x="2922588" y="2057400"/>
            <a:ext cx="0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62" name="Line 334"/>
          <p:cNvSpPr>
            <a:spLocks noChangeShapeType="1"/>
          </p:cNvSpPr>
          <p:nvPr/>
        </p:nvSpPr>
        <p:spPr bwMode="auto">
          <a:xfrm flipV="1">
            <a:off x="2924175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63" name="Line 335"/>
          <p:cNvSpPr>
            <a:spLocks noChangeShapeType="1"/>
          </p:cNvSpPr>
          <p:nvPr/>
        </p:nvSpPr>
        <p:spPr bwMode="auto">
          <a:xfrm flipV="1">
            <a:off x="2928938" y="2019300"/>
            <a:ext cx="0" cy="809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64" name="Line 336"/>
          <p:cNvSpPr>
            <a:spLocks noChangeShapeType="1"/>
          </p:cNvSpPr>
          <p:nvPr/>
        </p:nvSpPr>
        <p:spPr bwMode="auto">
          <a:xfrm flipV="1">
            <a:off x="2933700" y="2054225"/>
            <a:ext cx="0" cy="46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65" name="Line 337"/>
          <p:cNvSpPr>
            <a:spLocks noChangeShapeType="1"/>
          </p:cNvSpPr>
          <p:nvPr/>
        </p:nvSpPr>
        <p:spPr bwMode="auto">
          <a:xfrm flipV="1">
            <a:off x="2936875" y="2024063"/>
            <a:ext cx="0" cy="76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66" name="Line 338"/>
          <p:cNvSpPr>
            <a:spLocks noChangeShapeType="1"/>
          </p:cNvSpPr>
          <p:nvPr/>
        </p:nvSpPr>
        <p:spPr bwMode="auto">
          <a:xfrm flipV="1">
            <a:off x="2938463" y="2044700"/>
            <a:ext cx="1587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67" name="Line 339"/>
          <p:cNvSpPr>
            <a:spLocks noChangeShapeType="1"/>
          </p:cNvSpPr>
          <p:nvPr/>
        </p:nvSpPr>
        <p:spPr bwMode="auto">
          <a:xfrm flipV="1">
            <a:off x="2947988" y="2060575"/>
            <a:ext cx="0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68" name="Line 340"/>
          <p:cNvSpPr>
            <a:spLocks noChangeShapeType="1"/>
          </p:cNvSpPr>
          <p:nvPr/>
        </p:nvSpPr>
        <p:spPr bwMode="auto">
          <a:xfrm flipV="1">
            <a:off x="2955925" y="2047875"/>
            <a:ext cx="1588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69" name="Line 341"/>
          <p:cNvSpPr>
            <a:spLocks noChangeShapeType="1"/>
          </p:cNvSpPr>
          <p:nvPr/>
        </p:nvSpPr>
        <p:spPr bwMode="auto">
          <a:xfrm flipV="1">
            <a:off x="2957513" y="2044700"/>
            <a:ext cx="1587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70" name="Line 342"/>
          <p:cNvSpPr>
            <a:spLocks noChangeShapeType="1"/>
          </p:cNvSpPr>
          <p:nvPr/>
        </p:nvSpPr>
        <p:spPr bwMode="auto">
          <a:xfrm flipV="1">
            <a:off x="2960688" y="2047875"/>
            <a:ext cx="1587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71" name="Line 343"/>
          <p:cNvSpPr>
            <a:spLocks noChangeShapeType="1"/>
          </p:cNvSpPr>
          <p:nvPr/>
        </p:nvSpPr>
        <p:spPr bwMode="auto">
          <a:xfrm flipV="1">
            <a:off x="2962275" y="1968500"/>
            <a:ext cx="0" cy="1317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72" name="Line 344"/>
          <p:cNvSpPr>
            <a:spLocks noChangeShapeType="1"/>
          </p:cNvSpPr>
          <p:nvPr/>
        </p:nvSpPr>
        <p:spPr bwMode="auto">
          <a:xfrm flipV="1">
            <a:off x="2967038" y="2051050"/>
            <a:ext cx="1587" cy="492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73" name="Line 345"/>
          <p:cNvSpPr>
            <a:spLocks noChangeShapeType="1"/>
          </p:cNvSpPr>
          <p:nvPr/>
        </p:nvSpPr>
        <p:spPr bwMode="auto">
          <a:xfrm flipV="1">
            <a:off x="2968625" y="2036763"/>
            <a:ext cx="1588" cy="635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74" name="Line 346"/>
          <p:cNvSpPr>
            <a:spLocks noChangeShapeType="1"/>
          </p:cNvSpPr>
          <p:nvPr/>
        </p:nvSpPr>
        <p:spPr bwMode="auto">
          <a:xfrm flipV="1">
            <a:off x="2970213" y="2068513"/>
            <a:ext cx="1587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75" name="Line 347"/>
          <p:cNvSpPr>
            <a:spLocks noChangeShapeType="1"/>
          </p:cNvSpPr>
          <p:nvPr/>
        </p:nvSpPr>
        <p:spPr bwMode="auto">
          <a:xfrm flipV="1">
            <a:off x="2979738" y="2068513"/>
            <a:ext cx="1587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76" name="Line 348"/>
          <p:cNvSpPr>
            <a:spLocks noChangeShapeType="1"/>
          </p:cNvSpPr>
          <p:nvPr/>
        </p:nvSpPr>
        <p:spPr bwMode="auto">
          <a:xfrm flipV="1">
            <a:off x="2994025" y="2051050"/>
            <a:ext cx="0" cy="492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77" name="Line 349"/>
          <p:cNvSpPr>
            <a:spLocks noChangeShapeType="1"/>
          </p:cNvSpPr>
          <p:nvPr/>
        </p:nvSpPr>
        <p:spPr bwMode="auto">
          <a:xfrm flipV="1">
            <a:off x="3000375" y="2044700"/>
            <a:ext cx="0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78" name="Line 350"/>
          <p:cNvSpPr>
            <a:spLocks noChangeShapeType="1"/>
          </p:cNvSpPr>
          <p:nvPr/>
        </p:nvSpPr>
        <p:spPr bwMode="auto">
          <a:xfrm flipV="1">
            <a:off x="3006725" y="2065338"/>
            <a:ext cx="1588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79" name="Line 351"/>
          <p:cNvSpPr>
            <a:spLocks noChangeShapeType="1"/>
          </p:cNvSpPr>
          <p:nvPr/>
        </p:nvSpPr>
        <p:spPr bwMode="auto">
          <a:xfrm flipV="1">
            <a:off x="3008313" y="2066925"/>
            <a:ext cx="1587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80" name="Line 352"/>
          <p:cNvSpPr>
            <a:spLocks noChangeShapeType="1"/>
          </p:cNvSpPr>
          <p:nvPr/>
        </p:nvSpPr>
        <p:spPr bwMode="auto">
          <a:xfrm flipV="1">
            <a:off x="3011488" y="2054225"/>
            <a:ext cx="1587" cy="46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81" name="Line 353"/>
          <p:cNvSpPr>
            <a:spLocks noChangeShapeType="1"/>
          </p:cNvSpPr>
          <p:nvPr/>
        </p:nvSpPr>
        <p:spPr bwMode="auto">
          <a:xfrm flipV="1">
            <a:off x="3014663" y="2057400"/>
            <a:ext cx="0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82" name="Line 354"/>
          <p:cNvSpPr>
            <a:spLocks noChangeShapeType="1"/>
          </p:cNvSpPr>
          <p:nvPr/>
        </p:nvSpPr>
        <p:spPr bwMode="auto">
          <a:xfrm flipV="1">
            <a:off x="3017838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83" name="Line 355"/>
          <p:cNvSpPr>
            <a:spLocks noChangeShapeType="1"/>
          </p:cNvSpPr>
          <p:nvPr/>
        </p:nvSpPr>
        <p:spPr bwMode="auto">
          <a:xfrm flipV="1">
            <a:off x="3017838" y="2062163"/>
            <a:ext cx="1587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84" name="Line 356"/>
          <p:cNvSpPr>
            <a:spLocks noChangeShapeType="1"/>
          </p:cNvSpPr>
          <p:nvPr/>
        </p:nvSpPr>
        <p:spPr bwMode="auto">
          <a:xfrm flipV="1">
            <a:off x="3024188" y="2060575"/>
            <a:ext cx="1587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85" name="Line 357"/>
          <p:cNvSpPr>
            <a:spLocks noChangeShapeType="1"/>
          </p:cNvSpPr>
          <p:nvPr/>
        </p:nvSpPr>
        <p:spPr bwMode="auto">
          <a:xfrm flipV="1">
            <a:off x="3025775" y="2024063"/>
            <a:ext cx="1588" cy="76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86" name="Line 358"/>
          <p:cNvSpPr>
            <a:spLocks noChangeShapeType="1"/>
          </p:cNvSpPr>
          <p:nvPr/>
        </p:nvSpPr>
        <p:spPr bwMode="auto">
          <a:xfrm flipV="1">
            <a:off x="3027363" y="2047875"/>
            <a:ext cx="1587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87" name="Line 359"/>
          <p:cNvSpPr>
            <a:spLocks noChangeShapeType="1"/>
          </p:cNvSpPr>
          <p:nvPr/>
        </p:nvSpPr>
        <p:spPr bwMode="auto">
          <a:xfrm flipV="1">
            <a:off x="3035300" y="2060575"/>
            <a:ext cx="0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88" name="Line 360"/>
          <p:cNvSpPr>
            <a:spLocks noChangeShapeType="1"/>
          </p:cNvSpPr>
          <p:nvPr/>
        </p:nvSpPr>
        <p:spPr bwMode="auto">
          <a:xfrm flipV="1">
            <a:off x="3043238" y="2068513"/>
            <a:ext cx="1587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89" name="Line 361"/>
          <p:cNvSpPr>
            <a:spLocks noChangeShapeType="1"/>
          </p:cNvSpPr>
          <p:nvPr/>
        </p:nvSpPr>
        <p:spPr bwMode="auto">
          <a:xfrm flipV="1">
            <a:off x="3044825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90" name="Line 362"/>
          <p:cNvSpPr>
            <a:spLocks noChangeShapeType="1"/>
          </p:cNvSpPr>
          <p:nvPr/>
        </p:nvSpPr>
        <p:spPr bwMode="auto">
          <a:xfrm flipV="1">
            <a:off x="3046413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91" name="Line 363"/>
          <p:cNvSpPr>
            <a:spLocks noChangeShapeType="1"/>
          </p:cNvSpPr>
          <p:nvPr/>
        </p:nvSpPr>
        <p:spPr bwMode="auto">
          <a:xfrm flipV="1">
            <a:off x="3048000" y="2057400"/>
            <a:ext cx="0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92" name="Line 364"/>
          <p:cNvSpPr>
            <a:spLocks noChangeShapeType="1"/>
          </p:cNvSpPr>
          <p:nvPr/>
        </p:nvSpPr>
        <p:spPr bwMode="auto">
          <a:xfrm flipV="1">
            <a:off x="3051175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93" name="Line 365"/>
          <p:cNvSpPr>
            <a:spLocks noChangeShapeType="1"/>
          </p:cNvSpPr>
          <p:nvPr/>
        </p:nvSpPr>
        <p:spPr bwMode="auto">
          <a:xfrm flipV="1">
            <a:off x="3059113" y="1995488"/>
            <a:ext cx="1587" cy="1047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94" name="Line 366"/>
          <p:cNvSpPr>
            <a:spLocks noChangeShapeType="1"/>
          </p:cNvSpPr>
          <p:nvPr/>
        </p:nvSpPr>
        <p:spPr bwMode="auto">
          <a:xfrm flipV="1">
            <a:off x="3060700" y="1936750"/>
            <a:ext cx="1588" cy="1635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95" name="Line 367"/>
          <p:cNvSpPr>
            <a:spLocks noChangeShapeType="1"/>
          </p:cNvSpPr>
          <p:nvPr/>
        </p:nvSpPr>
        <p:spPr bwMode="auto">
          <a:xfrm flipV="1">
            <a:off x="3068638" y="2054225"/>
            <a:ext cx="1587" cy="46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96" name="Line 368"/>
          <p:cNvSpPr>
            <a:spLocks noChangeShapeType="1"/>
          </p:cNvSpPr>
          <p:nvPr/>
        </p:nvSpPr>
        <p:spPr bwMode="auto">
          <a:xfrm flipV="1">
            <a:off x="3074988" y="2058988"/>
            <a:ext cx="1587" cy="412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97" name="Line 369"/>
          <p:cNvSpPr>
            <a:spLocks noChangeShapeType="1"/>
          </p:cNvSpPr>
          <p:nvPr/>
        </p:nvSpPr>
        <p:spPr bwMode="auto">
          <a:xfrm flipV="1">
            <a:off x="3084513" y="2051050"/>
            <a:ext cx="0" cy="492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98" name="Line 370"/>
          <p:cNvSpPr>
            <a:spLocks noChangeShapeType="1"/>
          </p:cNvSpPr>
          <p:nvPr/>
        </p:nvSpPr>
        <p:spPr bwMode="auto">
          <a:xfrm flipV="1">
            <a:off x="3086100" y="1898650"/>
            <a:ext cx="0" cy="2016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99" name="Line 371"/>
          <p:cNvSpPr>
            <a:spLocks noChangeShapeType="1"/>
          </p:cNvSpPr>
          <p:nvPr/>
        </p:nvSpPr>
        <p:spPr bwMode="auto">
          <a:xfrm flipV="1">
            <a:off x="3089275" y="2052638"/>
            <a:ext cx="0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00" name="Line 372"/>
          <p:cNvSpPr>
            <a:spLocks noChangeShapeType="1"/>
          </p:cNvSpPr>
          <p:nvPr/>
        </p:nvSpPr>
        <p:spPr bwMode="auto">
          <a:xfrm flipV="1">
            <a:off x="3089275" y="2068513"/>
            <a:ext cx="1588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01" name="Line 373"/>
          <p:cNvSpPr>
            <a:spLocks noChangeShapeType="1"/>
          </p:cNvSpPr>
          <p:nvPr/>
        </p:nvSpPr>
        <p:spPr bwMode="auto">
          <a:xfrm flipV="1">
            <a:off x="3090863" y="2020888"/>
            <a:ext cx="1587" cy="793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02" name="Line 374"/>
          <p:cNvSpPr>
            <a:spLocks noChangeShapeType="1"/>
          </p:cNvSpPr>
          <p:nvPr/>
        </p:nvSpPr>
        <p:spPr bwMode="auto">
          <a:xfrm flipV="1">
            <a:off x="3095625" y="1843088"/>
            <a:ext cx="0" cy="2571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03" name="Line 375"/>
          <p:cNvSpPr>
            <a:spLocks noChangeShapeType="1"/>
          </p:cNvSpPr>
          <p:nvPr/>
        </p:nvSpPr>
        <p:spPr bwMode="auto">
          <a:xfrm flipV="1">
            <a:off x="3092450" y="1263650"/>
            <a:ext cx="1588" cy="836613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04" name="Line 376"/>
          <p:cNvSpPr>
            <a:spLocks noChangeShapeType="1"/>
          </p:cNvSpPr>
          <p:nvPr/>
        </p:nvSpPr>
        <p:spPr bwMode="auto">
          <a:xfrm flipV="1">
            <a:off x="3097213" y="1984375"/>
            <a:ext cx="0" cy="1158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05" name="Line 377"/>
          <p:cNvSpPr>
            <a:spLocks noChangeShapeType="1"/>
          </p:cNvSpPr>
          <p:nvPr/>
        </p:nvSpPr>
        <p:spPr bwMode="auto">
          <a:xfrm flipV="1">
            <a:off x="3098800" y="2044700"/>
            <a:ext cx="0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06" name="Line 378"/>
          <p:cNvSpPr>
            <a:spLocks noChangeShapeType="1"/>
          </p:cNvSpPr>
          <p:nvPr/>
        </p:nvSpPr>
        <p:spPr bwMode="auto">
          <a:xfrm flipV="1">
            <a:off x="3101975" y="2066925"/>
            <a:ext cx="0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07" name="Line 379"/>
          <p:cNvSpPr>
            <a:spLocks noChangeShapeType="1"/>
          </p:cNvSpPr>
          <p:nvPr/>
        </p:nvSpPr>
        <p:spPr bwMode="auto">
          <a:xfrm flipV="1">
            <a:off x="3103563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08" name="Line 380"/>
          <p:cNvSpPr>
            <a:spLocks noChangeShapeType="1"/>
          </p:cNvSpPr>
          <p:nvPr/>
        </p:nvSpPr>
        <p:spPr bwMode="auto">
          <a:xfrm flipV="1">
            <a:off x="3108325" y="2014538"/>
            <a:ext cx="1588" cy="857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09" name="Line 381"/>
          <p:cNvSpPr>
            <a:spLocks noChangeShapeType="1"/>
          </p:cNvSpPr>
          <p:nvPr/>
        </p:nvSpPr>
        <p:spPr bwMode="auto">
          <a:xfrm flipV="1">
            <a:off x="3109913" y="2057400"/>
            <a:ext cx="1587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10" name="Line 382"/>
          <p:cNvSpPr>
            <a:spLocks noChangeShapeType="1"/>
          </p:cNvSpPr>
          <p:nvPr/>
        </p:nvSpPr>
        <p:spPr bwMode="auto">
          <a:xfrm flipV="1">
            <a:off x="3111500" y="2036763"/>
            <a:ext cx="1588" cy="635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11" name="Line 383"/>
          <p:cNvSpPr>
            <a:spLocks noChangeShapeType="1"/>
          </p:cNvSpPr>
          <p:nvPr/>
        </p:nvSpPr>
        <p:spPr bwMode="auto">
          <a:xfrm flipV="1">
            <a:off x="3113088" y="2062163"/>
            <a:ext cx="1587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12" name="Line 384"/>
          <p:cNvSpPr>
            <a:spLocks noChangeShapeType="1"/>
          </p:cNvSpPr>
          <p:nvPr/>
        </p:nvSpPr>
        <p:spPr bwMode="auto">
          <a:xfrm flipV="1">
            <a:off x="3121025" y="2062163"/>
            <a:ext cx="1588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13" name="Line 385"/>
          <p:cNvSpPr>
            <a:spLocks noChangeShapeType="1"/>
          </p:cNvSpPr>
          <p:nvPr/>
        </p:nvSpPr>
        <p:spPr bwMode="auto">
          <a:xfrm flipV="1">
            <a:off x="3122613" y="2068513"/>
            <a:ext cx="1587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14" name="Line 386"/>
          <p:cNvSpPr>
            <a:spLocks noChangeShapeType="1"/>
          </p:cNvSpPr>
          <p:nvPr/>
        </p:nvSpPr>
        <p:spPr bwMode="auto">
          <a:xfrm flipV="1">
            <a:off x="3124200" y="2027238"/>
            <a:ext cx="1588" cy="730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15" name="Line 387"/>
          <p:cNvSpPr>
            <a:spLocks noChangeShapeType="1"/>
          </p:cNvSpPr>
          <p:nvPr/>
        </p:nvSpPr>
        <p:spPr bwMode="auto">
          <a:xfrm flipV="1">
            <a:off x="3127375" y="2009775"/>
            <a:ext cx="0" cy="904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16" name="Line 388"/>
          <p:cNvSpPr>
            <a:spLocks noChangeShapeType="1"/>
          </p:cNvSpPr>
          <p:nvPr/>
        </p:nvSpPr>
        <p:spPr bwMode="auto">
          <a:xfrm flipV="1">
            <a:off x="3128963" y="2052638"/>
            <a:ext cx="1587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17" name="Line 389"/>
          <p:cNvSpPr>
            <a:spLocks noChangeShapeType="1"/>
          </p:cNvSpPr>
          <p:nvPr/>
        </p:nvSpPr>
        <p:spPr bwMode="auto">
          <a:xfrm flipV="1">
            <a:off x="3130550" y="2066925"/>
            <a:ext cx="1588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18" name="Line 390"/>
          <p:cNvSpPr>
            <a:spLocks noChangeShapeType="1"/>
          </p:cNvSpPr>
          <p:nvPr/>
        </p:nvSpPr>
        <p:spPr bwMode="auto">
          <a:xfrm flipV="1">
            <a:off x="3132138" y="2066925"/>
            <a:ext cx="1587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19" name="Line 391"/>
          <p:cNvSpPr>
            <a:spLocks noChangeShapeType="1"/>
          </p:cNvSpPr>
          <p:nvPr/>
        </p:nvSpPr>
        <p:spPr bwMode="auto">
          <a:xfrm flipV="1">
            <a:off x="3138488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20" name="Line 392"/>
          <p:cNvSpPr>
            <a:spLocks noChangeShapeType="1"/>
          </p:cNvSpPr>
          <p:nvPr/>
        </p:nvSpPr>
        <p:spPr bwMode="auto">
          <a:xfrm flipV="1">
            <a:off x="3140075" y="2024063"/>
            <a:ext cx="0" cy="76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21" name="Line 393"/>
          <p:cNvSpPr>
            <a:spLocks noChangeShapeType="1"/>
          </p:cNvSpPr>
          <p:nvPr/>
        </p:nvSpPr>
        <p:spPr bwMode="auto">
          <a:xfrm flipV="1">
            <a:off x="3140075" y="1849438"/>
            <a:ext cx="1588" cy="2508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22" name="Line 394"/>
          <p:cNvSpPr>
            <a:spLocks noChangeShapeType="1"/>
          </p:cNvSpPr>
          <p:nvPr/>
        </p:nvSpPr>
        <p:spPr bwMode="auto">
          <a:xfrm flipV="1">
            <a:off x="3141663" y="1951038"/>
            <a:ext cx="1587" cy="1492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23" name="Line 395"/>
          <p:cNvSpPr>
            <a:spLocks noChangeShapeType="1"/>
          </p:cNvSpPr>
          <p:nvPr/>
        </p:nvSpPr>
        <p:spPr bwMode="auto">
          <a:xfrm flipV="1">
            <a:off x="3143250" y="2068513"/>
            <a:ext cx="1588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24" name="Line 396"/>
          <p:cNvSpPr>
            <a:spLocks noChangeShapeType="1"/>
          </p:cNvSpPr>
          <p:nvPr/>
        </p:nvSpPr>
        <p:spPr bwMode="auto">
          <a:xfrm flipV="1">
            <a:off x="3144838" y="2005013"/>
            <a:ext cx="1587" cy="952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25" name="Line 397"/>
          <p:cNvSpPr>
            <a:spLocks noChangeShapeType="1"/>
          </p:cNvSpPr>
          <p:nvPr/>
        </p:nvSpPr>
        <p:spPr bwMode="auto">
          <a:xfrm flipV="1">
            <a:off x="3148013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26" name="Line 398"/>
          <p:cNvSpPr>
            <a:spLocks noChangeShapeType="1"/>
          </p:cNvSpPr>
          <p:nvPr/>
        </p:nvSpPr>
        <p:spPr bwMode="auto">
          <a:xfrm flipV="1">
            <a:off x="3157538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27" name="Line 399"/>
          <p:cNvSpPr>
            <a:spLocks noChangeShapeType="1"/>
          </p:cNvSpPr>
          <p:nvPr/>
        </p:nvSpPr>
        <p:spPr bwMode="auto">
          <a:xfrm flipV="1">
            <a:off x="3165475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28" name="Line 400"/>
          <p:cNvSpPr>
            <a:spLocks noChangeShapeType="1"/>
          </p:cNvSpPr>
          <p:nvPr/>
        </p:nvSpPr>
        <p:spPr bwMode="auto">
          <a:xfrm flipV="1">
            <a:off x="3170238" y="2052638"/>
            <a:ext cx="0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29" name="Line 401"/>
          <p:cNvSpPr>
            <a:spLocks noChangeShapeType="1"/>
          </p:cNvSpPr>
          <p:nvPr/>
        </p:nvSpPr>
        <p:spPr bwMode="auto">
          <a:xfrm flipV="1">
            <a:off x="3171825" y="2030413"/>
            <a:ext cx="1588" cy="698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30" name="Line 402"/>
          <p:cNvSpPr>
            <a:spLocks noChangeShapeType="1"/>
          </p:cNvSpPr>
          <p:nvPr/>
        </p:nvSpPr>
        <p:spPr bwMode="auto">
          <a:xfrm flipV="1">
            <a:off x="3176588" y="2036763"/>
            <a:ext cx="0" cy="635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31" name="Line 403"/>
          <p:cNvSpPr>
            <a:spLocks noChangeShapeType="1"/>
          </p:cNvSpPr>
          <p:nvPr/>
        </p:nvSpPr>
        <p:spPr bwMode="auto">
          <a:xfrm flipV="1">
            <a:off x="3178175" y="2043113"/>
            <a:ext cx="0" cy="571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32" name="Line 404"/>
          <p:cNvSpPr>
            <a:spLocks noChangeShapeType="1"/>
          </p:cNvSpPr>
          <p:nvPr/>
        </p:nvSpPr>
        <p:spPr bwMode="auto">
          <a:xfrm flipV="1">
            <a:off x="3179763" y="2065338"/>
            <a:ext cx="1587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33" name="Line 405"/>
          <p:cNvSpPr>
            <a:spLocks noChangeShapeType="1"/>
          </p:cNvSpPr>
          <p:nvPr/>
        </p:nvSpPr>
        <p:spPr bwMode="auto">
          <a:xfrm flipV="1">
            <a:off x="3181350" y="2033588"/>
            <a:ext cx="1588" cy="666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34" name="Line 406"/>
          <p:cNvSpPr>
            <a:spLocks noChangeShapeType="1"/>
          </p:cNvSpPr>
          <p:nvPr/>
        </p:nvSpPr>
        <p:spPr bwMode="auto">
          <a:xfrm flipV="1">
            <a:off x="3186113" y="2020888"/>
            <a:ext cx="0" cy="793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35" name="Line 407"/>
          <p:cNvSpPr>
            <a:spLocks noChangeShapeType="1"/>
          </p:cNvSpPr>
          <p:nvPr/>
        </p:nvSpPr>
        <p:spPr bwMode="auto">
          <a:xfrm flipV="1">
            <a:off x="3200400" y="1925638"/>
            <a:ext cx="1588" cy="174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36" name="Line 408"/>
          <p:cNvSpPr>
            <a:spLocks noChangeShapeType="1"/>
          </p:cNvSpPr>
          <p:nvPr/>
        </p:nvSpPr>
        <p:spPr bwMode="auto">
          <a:xfrm flipV="1">
            <a:off x="3203575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37" name="Line 409"/>
          <p:cNvSpPr>
            <a:spLocks noChangeShapeType="1"/>
          </p:cNvSpPr>
          <p:nvPr/>
        </p:nvSpPr>
        <p:spPr bwMode="auto">
          <a:xfrm flipV="1">
            <a:off x="3206750" y="2038350"/>
            <a:ext cx="0" cy="619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38" name="Line 410"/>
          <p:cNvSpPr>
            <a:spLocks noChangeShapeType="1"/>
          </p:cNvSpPr>
          <p:nvPr/>
        </p:nvSpPr>
        <p:spPr bwMode="auto">
          <a:xfrm flipV="1">
            <a:off x="3208338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39" name="Line 411"/>
          <p:cNvSpPr>
            <a:spLocks noChangeShapeType="1"/>
          </p:cNvSpPr>
          <p:nvPr/>
        </p:nvSpPr>
        <p:spPr bwMode="auto">
          <a:xfrm flipV="1">
            <a:off x="3213100" y="2054225"/>
            <a:ext cx="1588" cy="46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40" name="Line 412"/>
          <p:cNvSpPr>
            <a:spLocks noChangeShapeType="1"/>
          </p:cNvSpPr>
          <p:nvPr/>
        </p:nvSpPr>
        <p:spPr bwMode="auto">
          <a:xfrm flipV="1">
            <a:off x="3216275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41" name="Line 413"/>
          <p:cNvSpPr>
            <a:spLocks noChangeShapeType="1"/>
          </p:cNvSpPr>
          <p:nvPr/>
        </p:nvSpPr>
        <p:spPr bwMode="auto">
          <a:xfrm flipV="1">
            <a:off x="3216275" y="2038350"/>
            <a:ext cx="0" cy="619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42" name="Line 414"/>
          <p:cNvSpPr>
            <a:spLocks noChangeShapeType="1"/>
          </p:cNvSpPr>
          <p:nvPr/>
        </p:nvSpPr>
        <p:spPr bwMode="auto">
          <a:xfrm flipV="1">
            <a:off x="3217863" y="1985963"/>
            <a:ext cx="0" cy="1143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43" name="Line 415"/>
          <p:cNvSpPr>
            <a:spLocks noChangeShapeType="1"/>
          </p:cNvSpPr>
          <p:nvPr/>
        </p:nvSpPr>
        <p:spPr bwMode="auto">
          <a:xfrm flipV="1">
            <a:off x="3219450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44" name="Line 416"/>
          <p:cNvSpPr>
            <a:spLocks noChangeShapeType="1"/>
          </p:cNvSpPr>
          <p:nvPr/>
        </p:nvSpPr>
        <p:spPr bwMode="auto">
          <a:xfrm flipV="1">
            <a:off x="3225800" y="2027238"/>
            <a:ext cx="0" cy="730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45" name="Line 417"/>
          <p:cNvSpPr>
            <a:spLocks noChangeShapeType="1"/>
          </p:cNvSpPr>
          <p:nvPr/>
        </p:nvSpPr>
        <p:spPr bwMode="auto">
          <a:xfrm flipV="1">
            <a:off x="3230563" y="2065338"/>
            <a:ext cx="1587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46" name="Line 418"/>
          <p:cNvSpPr>
            <a:spLocks noChangeShapeType="1"/>
          </p:cNvSpPr>
          <p:nvPr/>
        </p:nvSpPr>
        <p:spPr bwMode="auto">
          <a:xfrm flipV="1">
            <a:off x="3233738" y="2036763"/>
            <a:ext cx="1587" cy="635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47" name="Line 419"/>
          <p:cNvSpPr>
            <a:spLocks noChangeShapeType="1"/>
          </p:cNvSpPr>
          <p:nvPr/>
        </p:nvSpPr>
        <p:spPr bwMode="auto">
          <a:xfrm flipV="1">
            <a:off x="3240088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48" name="Line 420"/>
          <p:cNvSpPr>
            <a:spLocks noChangeShapeType="1"/>
          </p:cNvSpPr>
          <p:nvPr/>
        </p:nvSpPr>
        <p:spPr bwMode="auto">
          <a:xfrm flipV="1">
            <a:off x="3241675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49" name="Line 421"/>
          <p:cNvSpPr>
            <a:spLocks noChangeShapeType="1"/>
          </p:cNvSpPr>
          <p:nvPr/>
        </p:nvSpPr>
        <p:spPr bwMode="auto">
          <a:xfrm flipV="1">
            <a:off x="3249613" y="2006600"/>
            <a:ext cx="1587" cy="936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50" name="Line 422"/>
          <p:cNvSpPr>
            <a:spLocks noChangeShapeType="1"/>
          </p:cNvSpPr>
          <p:nvPr/>
        </p:nvSpPr>
        <p:spPr bwMode="auto">
          <a:xfrm flipV="1">
            <a:off x="3254375" y="2024063"/>
            <a:ext cx="1588" cy="76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51" name="Line 423"/>
          <p:cNvSpPr>
            <a:spLocks noChangeShapeType="1"/>
          </p:cNvSpPr>
          <p:nvPr/>
        </p:nvSpPr>
        <p:spPr bwMode="auto">
          <a:xfrm flipV="1">
            <a:off x="3255963" y="2066925"/>
            <a:ext cx="0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52" name="Line 424"/>
          <p:cNvSpPr>
            <a:spLocks noChangeShapeType="1"/>
          </p:cNvSpPr>
          <p:nvPr/>
        </p:nvSpPr>
        <p:spPr bwMode="auto">
          <a:xfrm flipV="1">
            <a:off x="3259138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53" name="Line 425"/>
          <p:cNvSpPr>
            <a:spLocks noChangeShapeType="1"/>
          </p:cNvSpPr>
          <p:nvPr/>
        </p:nvSpPr>
        <p:spPr bwMode="auto">
          <a:xfrm flipV="1">
            <a:off x="3267075" y="2066925"/>
            <a:ext cx="0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54" name="Line 426"/>
          <p:cNvSpPr>
            <a:spLocks noChangeShapeType="1"/>
          </p:cNvSpPr>
          <p:nvPr/>
        </p:nvSpPr>
        <p:spPr bwMode="auto">
          <a:xfrm flipV="1">
            <a:off x="3268663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55" name="Line 427"/>
          <p:cNvSpPr>
            <a:spLocks noChangeShapeType="1"/>
          </p:cNvSpPr>
          <p:nvPr/>
        </p:nvSpPr>
        <p:spPr bwMode="auto">
          <a:xfrm flipV="1">
            <a:off x="3270250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56" name="Line 428"/>
          <p:cNvSpPr>
            <a:spLocks noChangeShapeType="1"/>
          </p:cNvSpPr>
          <p:nvPr/>
        </p:nvSpPr>
        <p:spPr bwMode="auto">
          <a:xfrm flipV="1">
            <a:off x="3273425" y="2024063"/>
            <a:ext cx="1588" cy="76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57" name="Line 429"/>
          <p:cNvSpPr>
            <a:spLocks noChangeShapeType="1"/>
          </p:cNvSpPr>
          <p:nvPr/>
        </p:nvSpPr>
        <p:spPr bwMode="auto">
          <a:xfrm flipV="1">
            <a:off x="3281363" y="2052638"/>
            <a:ext cx="1587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58" name="Line 430"/>
          <p:cNvSpPr>
            <a:spLocks noChangeShapeType="1"/>
          </p:cNvSpPr>
          <p:nvPr/>
        </p:nvSpPr>
        <p:spPr bwMode="auto">
          <a:xfrm flipV="1">
            <a:off x="3282950" y="2068513"/>
            <a:ext cx="1588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59" name="Line 431"/>
          <p:cNvSpPr>
            <a:spLocks noChangeShapeType="1"/>
          </p:cNvSpPr>
          <p:nvPr/>
        </p:nvSpPr>
        <p:spPr bwMode="auto">
          <a:xfrm flipV="1">
            <a:off x="3286125" y="1998663"/>
            <a:ext cx="1588" cy="1016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60" name="Line 432"/>
          <p:cNvSpPr>
            <a:spLocks noChangeShapeType="1"/>
          </p:cNvSpPr>
          <p:nvPr/>
        </p:nvSpPr>
        <p:spPr bwMode="auto">
          <a:xfrm flipV="1">
            <a:off x="3287713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61" name="Line 433"/>
          <p:cNvSpPr>
            <a:spLocks noChangeShapeType="1"/>
          </p:cNvSpPr>
          <p:nvPr/>
        </p:nvSpPr>
        <p:spPr bwMode="auto">
          <a:xfrm flipV="1">
            <a:off x="3290888" y="2060575"/>
            <a:ext cx="0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62" name="Line 434"/>
          <p:cNvSpPr>
            <a:spLocks noChangeShapeType="1"/>
          </p:cNvSpPr>
          <p:nvPr/>
        </p:nvSpPr>
        <p:spPr bwMode="auto">
          <a:xfrm flipV="1">
            <a:off x="3292475" y="2009775"/>
            <a:ext cx="0" cy="904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63" name="Line 435"/>
          <p:cNvSpPr>
            <a:spLocks noChangeShapeType="1"/>
          </p:cNvSpPr>
          <p:nvPr/>
        </p:nvSpPr>
        <p:spPr bwMode="auto">
          <a:xfrm flipV="1">
            <a:off x="3292475" y="2020888"/>
            <a:ext cx="1588" cy="793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64" name="Line 436"/>
          <p:cNvSpPr>
            <a:spLocks noChangeShapeType="1"/>
          </p:cNvSpPr>
          <p:nvPr/>
        </p:nvSpPr>
        <p:spPr bwMode="auto">
          <a:xfrm flipV="1">
            <a:off x="3303588" y="2065338"/>
            <a:ext cx="1587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65" name="Line 437"/>
          <p:cNvSpPr>
            <a:spLocks noChangeShapeType="1"/>
          </p:cNvSpPr>
          <p:nvPr/>
        </p:nvSpPr>
        <p:spPr bwMode="auto">
          <a:xfrm flipV="1">
            <a:off x="3305175" y="2060575"/>
            <a:ext cx="0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66" name="Line 438"/>
          <p:cNvSpPr>
            <a:spLocks noChangeShapeType="1"/>
          </p:cNvSpPr>
          <p:nvPr/>
        </p:nvSpPr>
        <p:spPr bwMode="auto">
          <a:xfrm flipV="1">
            <a:off x="3308350" y="2039938"/>
            <a:ext cx="0" cy="603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67" name="Line 439"/>
          <p:cNvSpPr>
            <a:spLocks noChangeShapeType="1"/>
          </p:cNvSpPr>
          <p:nvPr/>
        </p:nvSpPr>
        <p:spPr bwMode="auto">
          <a:xfrm flipV="1">
            <a:off x="3313113" y="2047875"/>
            <a:ext cx="1587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68" name="Line 440"/>
          <p:cNvSpPr>
            <a:spLocks noChangeShapeType="1"/>
          </p:cNvSpPr>
          <p:nvPr/>
        </p:nvSpPr>
        <p:spPr bwMode="auto">
          <a:xfrm flipV="1">
            <a:off x="3321050" y="2047875"/>
            <a:ext cx="1588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69" name="Line 441"/>
          <p:cNvSpPr>
            <a:spLocks noChangeShapeType="1"/>
          </p:cNvSpPr>
          <p:nvPr/>
        </p:nvSpPr>
        <p:spPr bwMode="auto">
          <a:xfrm flipV="1">
            <a:off x="3324225" y="2065338"/>
            <a:ext cx="1588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70" name="Line 442"/>
          <p:cNvSpPr>
            <a:spLocks noChangeShapeType="1"/>
          </p:cNvSpPr>
          <p:nvPr/>
        </p:nvSpPr>
        <p:spPr bwMode="auto">
          <a:xfrm flipV="1">
            <a:off x="3325813" y="2066925"/>
            <a:ext cx="1587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71" name="Line 443"/>
          <p:cNvSpPr>
            <a:spLocks noChangeShapeType="1"/>
          </p:cNvSpPr>
          <p:nvPr/>
        </p:nvSpPr>
        <p:spPr bwMode="auto">
          <a:xfrm flipV="1">
            <a:off x="3327400" y="2016125"/>
            <a:ext cx="0" cy="841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72" name="Line 444"/>
          <p:cNvSpPr>
            <a:spLocks noChangeShapeType="1"/>
          </p:cNvSpPr>
          <p:nvPr/>
        </p:nvSpPr>
        <p:spPr bwMode="auto">
          <a:xfrm flipV="1">
            <a:off x="3328988" y="2066925"/>
            <a:ext cx="0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73" name="Line 445"/>
          <p:cNvSpPr>
            <a:spLocks noChangeShapeType="1"/>
          </p:cNvSpPr>
          <p:nvPr/>
        </p:nvSpPr>
        <p:spPr bwMode="auto">
          <a:xfrm flipV="1">
            <a:off x="3330575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74" name="Line 446"/>
          <p:cNvSpPr>
            <a:spLocks noChangeShapeType="1"/>
          </p:cNvSpPr>
          <p:nvPr/>
        </p:nvSpPr>
        <p:spPr bwMode="auto">
          <a:xfrm flipV="1">
            <a:off x="3332163" y="2028825"/>
            <a:ext cx="1587" cy="714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75" name="Line 447"/>
          <p:cNvSpPr>
            <a:spLocks noChangeShapeType="1"/>
          </p:cNvSpPr>
          <p:nvPr/>
        </p:nvSpPr>
        <p:spPr bwMode="auto">
          <a:xfrm flipV="1">
            <a:off x="3335338" y="2006600"/>
            <a:ext cx="1587" cy="936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76" name="Line 448"/>
          <p:cNvSpPr>
            <a:spLocks noChangeShapeType="1"/>
          </p:cNvSpPr>
          <p:nvPr/>
        </p:nvSpPr>
        <p:spPr bwMode="auto">
          <a:xfrm flipV="1">
            <a:off x="3336925" y="1995488"/>
            <a:ext cx="1588" cy="1047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77" name="Line 449"/>
          <p:cNvSpPr>
            <a:spLocks noChangeShapeType="1"/>
          </p:cNvSpPr>
          <p:nvPr/>
        </p:nvSpPr>
        <p:spPr bwMode="auto">
          <a:xfrm flipV="1">
            <a:off x="3338513" y="2036763"/>
            <a:ext cx="0" cy="635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78" name="Line 450"/>
          <p:cNvSpPr>
            <a:spLocks noChangeShapeType="1"/>
          </p:cNvSpPr>
          <p:nvPr/>
        </p:nvSpPr>
        <p:spPr bwMode="auto">
          <a:xfrm flipV="1">
            <a:off x="3340100" y="2028825"/>
            <a:ext cx="0" cy="714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79" name="Line 451"/>
          <p:cNvSpPr>
            <a:spLocks noChangeShapeType="1"/>
          </p:cNvSpPr>
          <p:nvPr/>
        </p:nvSpPr>
        <p:spPr bwMode="auto">
          <a:xfrm flipV="1">
            <a:off x="3341688" y="1990725"/>
            <a:ext cx="0" cy="1095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80" name="Line 452"/>
          <p:cNvSpPr>
            <a:spLocks noChangeShapeType="1"/>
          </p:cNvSpPr>
          <p:nvPr/>
        </p:nvSpPr>
        <p:spPr bwMode="auto">
          <a:xfrm flipV="1">
            <a:off x="3343275" y="2054225"/>
            <a:ext cx="1588" cy="46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81" name="Line 453"/>
          <p:cNvSpPr>
            <a:spLocks noChangeShapeType="1"/>
          </p:cNvSpPr>
          <p:nvPr/>
        </p:nvSpPr>
        <p:spPr bwMode="auto">
          <a:xfrm flipV="1">
            <a:off x="3348038" y="2051050"/>
            <a:ext cx="0" cy="492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82" name="Line 454"/>
          <p:cNvSpPr>
            <a:spLocks noChangeShapeType="1"/>
          </p:cNvSpPr>
          <p:nvPr/>
        </p:nvSpPr>
        <p:spPr bwMode="auto">
          <a:xfrm flipV="1">
            <a:off x="3351213" y="2036763"/>
            <a:ext cx="1587" cy="635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83" name="Line 455"/>
          <p:cNvSpPr>
            <a:spLocks noChangeShapeType="1"/>
          </p:cNvSpPr>
          <p:nvPr/>
        </p:nvSpPr>
        <p:spPr bwMode="auto">
          <a:xfrm flipV="1">
            <a:off x="3352800" y="2044700"/>
            <a:ext cx="1588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84" name="Line 456"/>
          <p:cNvSpPr>
            <a:spLocks noChangeShapeType="1"/>
          </p:cNvSpPr>
          <p:nvPr/>
        </p:nvSpPr>
        <p:spPr bwMode="auto">
          <a:xfrm flipV="1">
            <a:off x="3354388" y="2020888"/>
            <a:ext cx="1587" cy="793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85" name="Line 457"/>
          <p:cNvSpPr>
            <a:spLocks noChangeShapeType="1"/>
          </p:cNvSpPr>
          <p:nvPr/>
        </p:nvSpPr>
        <p:spPr bwMode="auto">
          <a:xfrm flipV="1">
            <a:off x="3368675" y="2014538"/>
            <a:ext cx="0" cy="857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86" name="Line 458"/>
          <p:cNvSpPr>
            <a:spLocks noChangeShapeType="1"/>
          </p:cNvSpPr>
          <p:nvPr/>
        </p:nvSpPr>
        <p:spPr bwMode="auto">
          <a:xfrm flipV="1">
            <a:off x="3368675" y="2068513"/>
            <a:ext cx="1588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87" name="Line 459"/>
          <p:cNvSpPr>
            <a:spLocks noChangeShapeType="1"/>
          </p:cNvSpPr>
          <p:nvPr/>
        </p:nvSpPr>
        <p:spPr bwMode="auto">
          <a:xfrm flipV="1">
            <a:off x="3370263" y="2036763"/>
            <a:ext cx="1587" cy="635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88" name="Line 460"/>
          <p:cNvSpPr>
            <a:spLocks noChangeShapeType="1"/>
          </p:cNvSpPr>
          <p:nvPr/>
        </p:nvSpPr>
        <p:spPr bwMode="auto">
          <a:xfrm flipV="1">
            <a:off x="3375025" y="2014538"/>
            <a:ext cx="1588" cy="857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89" name="Line 461"/>
          <p:cNvSpPr>
            <a:spLocks noChangeShapeType="1"/>
          </p:cNvSpPr>
          <p:nvPr/>
        </p:nvSpPr>
        <p:spPr bwMode="auto">
          <a:xfrm flipV="1">
            <a:off x="3376613" y="2039938"/>
            <a:ext cx="1587" cy="603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90" name="Line 462"/>
          <p:cNvSpPr>
            <a:spLocks noChangeShapeType="1"/>
          </p:cNvSpPr>
          <p:nvPr/>
        </p:nvSpPr>
        <p:spPr bwMode="auto">
          <a:xfrm flipV="1">
            <a:off x="3379788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91" name="Line 463"/>
          <p:cNvSpPr>
            <a:spLocks noChangeShapeType="1"/>
          </p:cNvSpPr>
          <p:nvPr/>
        </p:nvSpPr>
        <p:spPr bwMode="auto">
          <a:xfrm flipV="1">
            <a:off x="3381375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92" name="Line 464"/>
          <p:cNvSpPr>
            <a:spLocks noChangeShapeType="1"/>
          </p:cNvSpPr>
          <p:nvPr/>
        </p:nvSpPr>
        <p:spPr bwMode="auto">
          <a:xfrm flipV="1">
            <a:off x="3382963" y="2052638"/>
            <a:ext cx="0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93" name="Line 465"/>
          <p:cNvSpPr>
            <a:spLocks noChangeShapeType="1"/>
          </p:cNvSpPr>
          <p:nvPr/>
        </p:nvSpPr>
        <p:spPr bwMode="auto">
          <a:xfrm flipV="1">
            <a:off x="3382963" y="2066925"/>
            <a:ext cx="1587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94" name="Line 466"/>
          <p:cNvSpPr>
            <a:spLocks noChangeShapeType="1"/>
          </p:cNvSpPr>
          <p:nvPr/>
        </p:nvSpPr>
        <p:spPr bwMode="auto">
          <a:xfrm flipV="1">
            <a:off x="3392488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95" name="Line 467"/>
          <p:cNvSpPr>
            <a:spLocks noChangeShapeType="1"/>
          </p:cNvSpPr>
          <p:nvPr/>
        </p:nvSpPr>
        <p:spPr bwMode="auto">
          <a:xfrm flipV="1">
            <a:off x="3394075" y="1884363"/>
            <a:ext cx="0" cy="2159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96" name="Line 468"/>
          <p:cNvSpPr>
            <a:spLocks noChangeShapeType="1"/>
          </p:cNvSpPr>
          <p:nvPr/>
        </p:nvSpPr>
        <p:spPr bwMode="auto">
          <a:xfrm flipV="1">
            <a:off x="3395663" y="2051050"/>
            <a:ext cx="1587" cy="492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97" name="Line 469"/>
          <p:cNvSpPr>
            <a:spLocks noChangeShapeType="1"/>
          </p:cNvSpPr>
          <p:nvPr/>
        </p:nvSpPr>
        <p:spPr bwMode="auto">
          <a:xfrm flipV="1">
            <a:off x="3397250" y="2000250"/>
            <a:ext cx="0" cy="1000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98" name="Line 470"/>
          <p:cNvSpPr>
            <a:spLocks noChangeShapeType="1"/>
          </p:cNvSpPr>
          <p:nvPr/>
        </p:nvSpPr>
        <p:spPr bwMode="auto">
          <a:xfrm flipV="1">
            <a:off x="3398838" y="2052638"/>
            <a:ext cx="0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99" name="Line 471"/>
          <p:cNvSpPr>
            <a:spLocks noChangeShapeType="1"/>
          </p:cNvSpPr>
          <p:nvPr/>
        </p:nvSpPr>
        <p:spPr bwMode="auto">
          <a:xfrm flipV="1">
            <a:off x="3400425" y="2036763"/>
            <a:ext cx="0" cy="635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00" name="Line 472"/>
          <p:cNvSpPr>
            <a:spLocks noChangeShapeType="1"/>
          </p:cNvSpPr>
          <p:nvPr/>
        </p:nvSpPr>
        <p:spPr bwMode="auto">
          <a:xfrm flipV="1">
            <a:off x="3402013" y="1779588"/>
            <a:ext cx="1587" cy="3206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01" name="Line 473"/>
          <p:cNvSpPr>
            <a:spLocks noChangeShapeType="1"/>
          </p:cNvSpPr>
          <p:nvPr/>
        </p:nvSpPr>
        <p:spPr bwMode="auto">
          <a:xfrm flipV="1">
            <a:off x="3403600" y="1990725"/>
            <a:ext cx="1588" cy="1095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02" name="Line 474"/>
          <p:cNvSpPr>
            <a:spLocks noChangeShapeType="1"/>
          </p:cNvSpPr>
          <p:nvPr/>
        </p:nvSpPr>
        <p:spPr bwMode="auto">
          <a:xfrm flipV="1">
            <a:off x="3405188" y="2016125"/>
            <a:ext cx="1587" cy="841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03" name="Line 475"/>
          <p:cNvSpPr>
            <a:spLocks noChangeShapeType="1"/>
          </p:cNvSpPr>
          <p:nvPr/>
        </p:nvSpPr>
        <p:spPr bwMode="auto">
          <a:xfrm flipV="1">
            <a:off x="3406775" y="2066925"/>
            <a:ext cx="1588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04" name="Line 476"/>
          <p:cNvSpPr>
            <a:spLocks noChangeShapeType="1"/>
          </p:cNvSpPr>
          <p:nvPr/>
        </p:nvSpPr>
        <p:spPr bwMode="auto">
          <a:xfrm flipV="1">
            <a:off x="3408363" y="2060575"/>
            <a:ext cx="0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05" name="Line 477"/>
          <p:cNvSpPr>
            <a:spLocks noChangeShapeType="1"/>
          </p:cNvSpPr>
          <p:nvPr/>
        </p:nvSpPr>
        <p:spPr bwMode="auto">
          <a:xfrm flipV="1">
            <a:off x="3411538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06" name="Line 478"/>
          <p:cNvSpPr>
            <a:spLocks noChangeShapeType="1"/>
          </p:cNvSpPr>
          <p:nvPr/>
        </p:nvSpPr>
        <p:spPr bwMode="auto">
          <a:xfrm flipV="1">
            <a:off x="3413125" y="2057400"/>
            <a:ext cx="0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07" name="Line 479"/>
          <p:cNvSpPr>
            <a:spLocks noChangeShapeType="1"/>
          </p:cNvSpPr>
          <p:nvPr/>
        </p:nvSpPr>
        <p:spPr bwMode="auto">
          <a:xfrm flipV="1">
            <a:off x="3414713" y="2058988"/>
            <a:ext cx="1587" cy="412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08" name="Line 480"/>
          <p:cNvSpPr>
            <a:spLocks noChangeShapeType="1"/>
          </p:cNvSpPr>
          <p:nvPr/>
        </p:nvSpPr>
        <p:spPr bwMode="auto">
          <a:xfrm flipV="1">
            <a:off x="3416300" y="2060575"/>
            <a:ext cx="1588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09" name="Line 481"/>
          <p:cNvSpPr>
            <a:spLocks noChangeShapeType="1"/>
          </p:cNvSpPr>
          <p:nvPr/>
        </p:nvSpPr>
        <p:spPr bwMode="auto">
          <a:xfrm flipV="1">
            <a:off x="3419475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10" name="Line 482"/>
          <p:cNvSpPr>
            <a:spLocks noChangeShapeType="1"/>
          </p:cNvSpPr>
          <p:nvPr/>
        </p:nvSpPr>
        <p:spPr bwMode="auto">
          <a:xfrm flipV="1">
            <a:off x="3424238" y="2033588"/>
            <a:ext cx="1587" cy="666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11" name="Line 483"/>
          <p:cNvSpPr>
            <a:spLocks noChangeShapeType="1"/>
          </p:cNvSpPr>
          <p:nvPr/>
        </p:nvSpPr>
        <p:spPr bwMode="auto">
          <a:xfrm flipV="1">
            <a:off x="3425825" y="2057400"/>
            <a:ext cx="1588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12" name="Line 484"/>
          <p:cNvSpPr>
            <a:spLocks noChangeShapeType="1"/>
          </p:cNvSpPr>
          <p:nvPr/>
        </p:nvSpPr>
        <p:spPr bwMode="auto">
          <a:xfrm flipV="1">
            <a:off x="3429000" y="2027238"/>
            <a:ext cx="0" cy="730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13" name="Line 485"/>
          <p:cNvSpPr>
            <a:spLocks noChangeShapeType="1"/>
          </p:cNvSpPr>
          <p:nvPr/>
        </p:nvSpPr>
        <p:spPr bwMode="auto">
          <a:xfrm flipV="1">
            <a:off x="3432175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14" name="Line 486"/>
          <p:cNvSpPr>
            <a:spLocks noChangeShapeType="1"/>
          </p:cNvSpPr>
          <p:nvPr/>
        </p:nvSpPr>
        <p:spPr bwMode="auto">
          <a:xfrm flipV="1">
            <a:off x="3433763" y="2066925"/>
            <a:ext cx="1587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15" name="Line 487"/>
          <p:cNvSpPr>
            <a:spLocks noChangeShapeType="1"/>
          </p:cNvSpPr>
          <p:nvPr/>
        </p:nvSpPr>
        <p:spPr bwMode="auto">
          <a:xfrm flipV="1">
            <a:off x="3435350" y="1925638"/>
            <a:ext cx="1588" cy="174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16" name="Line 488"/>
          <p:cNvSpPr>
            <a:spLocks noChangeShapeType="1"/>
          </p:cNvSpPr>
          <p:nvPr/>
        </p:nvSpPr>
        <p:spPr bwMode="auto">
          <a:xfrm flipV="1">
            <a:off x="3438525" y="1976438"/>
            <a:ext cx="1588" cy="1238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17" name="Line 489"/>
          <p:cNvSpPr>
            <a:spLocks noChangeShapeType="1"/>
          </p:cNvSpPr>
          <p:nvPr/>
        </p:nvSpPr>
        <p:spPr bwMode="auto">
          <a:xfrm flipV="1">
            <a:off x="3446463" y="2066925"/>
            <a:ext cx="1587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18" name="Line 490"/>
          <p:cNvSpPr>
            <a:spLocks noChangeShapeType="1"/>
          </p:cNvSpPr>
          <p:nvPr/>
        </p:nvSpPr>
        <p:spPr bwMode="auto">
          <a:xfrm flipV="1">
            <a:off x="3451225" y="2028825"/>
            <a:ext cx="0" cy="714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19" name="Line 491"/>
          <p:cNvSpPr>
            <a:spLocks noChangeShapeType="1"/>
          </p:cNvSpPr>
          <p:nvPr/>
        </p:nvSpPr>
        <p:spPr bwMode="auto">
          <a:xfrm flipV="1">
            <a:off x="3454400" y="2012950"/>
            <a:ext cx="1588" cy="873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20" name="Line 492"/>
          <p:cNvSpPr>
            <a:spLocks noChangeShapeType="1"/>
          </p:cNvSpPr>
          <p:nvPr/>
        </p:nvSpPr>
        <p:spPr bwMode="auto">
          <a:xfrm flipV="1">
            <a:off x="3457575" y="2043113"/>
            <a:ext cx="1588" cy="571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21" name="Line 493"/>
          <p:cNvSpPr>
            <a:spLocks noChangeShapeType="1"/>
          </p:cNvSpPr>
          <p:nvPr/>
        </p:nvSpPr>
        <p:spPr bwMode="auto">
          <a:xfrm flipV="1">
            <a:off x="3460750" y="2038350"/>
            <a:ext cx="0" cy="619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22" name="Line 494"/>
          <p:cNvSpPr>
            <a:spLocks noChangeShapeType="1"/>
          </p:cNvSpPr>
          <p:nvPr/>
        </p:nvSpPr>
        <p:spPr bwMode="auto">
          <a:xfrm flipV="1">
            <a:off x="3467100" y="2009775"/>
            <a:ext cx="1588" cy="904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23" name="Line 495"/>
          <p:cNvSpPr>
            <a:spLocks noChangeShapeType="1"/>
          </p:cNvSpPr>
          <p:nvPr/>
        </p:nvSpPr>
        <p:spPr bwMode="auto">
          <a:xfrm flipV="1">
            <a:off x="3470275" y="1885950"/>
            <a:ext cx="0" cy="2143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24" name="Line 496"/>
          <p:cNvSpPr>
            <a:spLocks noChangeShapeType="1"/>
          </p:cNvSpPr>
          <p:nvPr/>
        </p:nvSpPr>
        <p:spPr bwMode="auto">
          <a:xfrm flipV="1">
            <a:off x="3471863" y="1998663"/>
            <a:ext cx="0" cy="1016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25" name="Line 497"/>
          <p:cNvSpPr>
            <a:spLocks noChangeShapeType="1"/>
          </p:cNvSpPr>
          <p:nvPr/>
        </p:nvSpPr>
        <p:spPr bwMode="auto">
          <a:xfrm flipV="1">
            <a:off x="3471863" y="2052638"/>
            <a:ext cx="1587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26" name="Line 498"/>
          <p:cNvSpPr>
            <a:spLocks noChangeShapeType="1"/>
          </p:cNvSpPr>
          <p:nvPr/>
        </p:nvSpPr>
        <p:spPr bwMode="auto">
          <a:xfrm flipV="1">
            <a:off x="3473450" y="2038350"/>
            <a:ext cx="1588" cy="619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27" name="Line 499"/>
          <p:cNvSpPr>
            <a:spLocks noChangeShapeType="1"/>
          </p:cNvSpPr>
          <p:nvPr/>
        </p:nvSpPr>
        <p:spPr bwMode="auto">
          <a:xfrm flipV="1">
            <a:off x="3481388" y="2057400"/>
            <a:ext cx="0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28" name="Line 500"/>
          <p:cNvSpPr>
            <a:spLocks noChangeShapeType="1"/>
          </p:cNvSpPr>
          <p:nvPr/>
        </p:nvSpPr>
        <p:spPr bwMode="auto">
          <a:xfrm flipV="1">
            <a:off x="3482975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29" name="Line 501"/>
          <p:cNvSpPr>
            <a:spLocks noChangeShapeType="1"/>
          </p:cNvSpPr>
          <p:nvPr/>
        </p:nvSpPr>
        <p:spPr bwMode="auto">
          <a:xfrm flipV="1">
            <a:off x="3484563" y="2060575"/>
            <a:ext cx="1587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30" name="Line 502"/>
          <p:cNvSpPr>
            <a:spLocks noChangeShapeType="1"/>
          </p:cNvSpPr>
          <p:nvPr/>
        </p:nvSpPr>
        <p:spPr bwMode="auto">
          <a:xfrm flipV="1">
            <a:off x="3489325" y="2044700"/>
            <a:ext cx="1588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31" name="Line 503"/>
          <p:cNvSpPr>
            <a:spLocks noChangeShapeType="1"/>
          </p:cNvSpPr>
          <p:nvPr/>
        </p:nvSpPr>
        <p:spPr bwMode="auto">
          <a:xfrm flipV="1">
            <a:off x="3490913" y="2024063"/>
            <a:ext cx="1587" cy="76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32" name="Line 504"/>
          <p:cNvSpPr>
            <a:spLocks noChangeShapeType="1"/>
          </p:cNvSpPr>
          <p:nvPr/>
        </p:nvSpPr>
        <p:spPr bwMode="auto">
          <a:xfrm flipV="1">
            <a:off x="3494088" y="2068513"/>
            <a:ext cx="1587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33" name="Line 505"/>
          <p:cNvSpPr>
            <a:spLocks noChangeShapeType="1"/>
          </p:cNvSpPr>
          <p:nvPr/>
        </p:nvSpPr>
        <p:spPr bwMode="auto">
          <a:xfrm flipV="1">
            <a:off x="3495675" y="2033588"/>
            <a:ext cx="1588" cy="666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34" name="Line 506"/>
          <p:cNvSpPr>
            <a:spLocks noChangeShapeType="1"/>
          </p:cNvSpPr>
          <p:nvPr/>
        </p:nvSpPr>
        <p:spPr bwMode="auto">
          <a:xfrm flipV="1">
            <a:off x="3500438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35" name="Line 507"/>
          <p:cNvSpPr>
            <a:spLocks noChangeShapeType="1"/>
          </p:cNvSpPr>
          <p:nvPr/>
        </p:nvSpPr>
        <p:spPr bwMode="auto">
          <a:xfrm flipV="1">
            <a:off x="3505200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36" name="Line 508"/>
          <p:cNvSpPr>
            <a:spLocks noChangeShapeType="1"/>
          </p:cNvSpPr>
          <p:nvPr/>
        </p:nvSpPr>
        <p:spPr bwMode="auto">
          <a:xfrm flipV="1">
            <a:off x="3505200" y="2009775"/>
            <a:ext cx="1588" cy="904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37" name="Line 509"/>
          <p:cNvSpPr>
            <a:spLocks noChangeShapeType="1"/>
          </p:cNvSpPr>
          <p:nvPr/>
        </p:nvSpPr>
        <p:spPr bwMode="auto">
          <a:xfrm flipV="1">
            <a:off x="3508375" y="2027238"/>
            <a:ext cx="0" cy="730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38" name="Line 510"/>
          <p:cNvSpPr>
            <a:spLocks noChangeShapeType="1"/>
          </p:cNvSpPr>
          <p:nvPr/>
        </p:nvSpPr>
        <p:spPr bwMode="auto">
          <a:xfrm flipV="1">
            <a:off x="3508375" y="2066925"/>
            <a:ext cx="1588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39" name="Line 511"/>
          <p:cNvSpPr>
            <a:spLocks noChangeShapeType="1"/>
          </p:cNvSpPr>
          <p:nvPr/>
        </p:nvSpPr>
        <p:spPr bwMode="auto">
          <a:xfrm flipV="1">
            <a:off x="3513138" y="2060575"/>
            <a:ext cx="0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40" name="Line 512"/>
          <p:cNvSpPr>
            <a:spLocks noChangeShapeType="1"/>
          </p:cNvSpPr>
          <p:nvPr/>
        </p:nvSpPr>
        <p:spPr bwMode="auto">
          <a:xfrm flipV="1">
            <a:off x="3517900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41" name="Line 513"/>
          <p:cNvSpPr>
            <a:spLocks noChangeShapeType="1"/>
          </p:cNvSpPr>
          <p:nvPr/>
        </p:nvSpPr>
        <p:spPr bwMode="auto">
          <a:xfrm flipV="1">
            <a:off x="3517900" y="2047875"/>
            <a:ext cx="1588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42" name="Line 514"/>
          <p:cNvSpPr>
            <a:spLocks noChangeShapeType="1"/>
          </p:cNvSpPr>
          <p:nvPr/>
        </p:nvSpPr>
        <p:spPr bwMode="auto">
          <a:xfrm flipV="1">
            <a:off x="3522663" y="2044700"/>
            <a:ext cx="0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43" name="Line 515"/>
          <p:cNvSpPr>
            <a:spLocks noChangeShapeType="1"/>
          </p:cNvSpPr>
          <p:nvPr/>
        </p:nvSpPr>
        <p:spPr bwMode="auto">
          <a:xfrm flipV="1">
            <a:off x="3524250" y="2060575"/>
            <a:ext cx="1588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44" name="Line 516"/>
          <p:cNvSpPr>
            <a:spLocks noChangeShapeType="1"/>
          </p:cNvSpPr>
          <p:nvPr/>
        </p:nvSpPr>
        <p:spPr bwMode="auto">
          <a:xfrm flipV="1">
            <a:off x="3527425" y="2065338"/>
            <a:ext cx="1588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45" name="Line 517"/>
          <p:cNvSpPr>
            <a:spLocks noChangeShapeType="1"/>
          </p:cNvSpPr>
          <p:nvPr/>
        </p:nvSpPr>
        <p:spPr bwMode="auto">
          <a:xfrm flipV="1">
            <a:off x="3529013" y="2062163"/>
            <a:ext cx="1587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46" name="Line 518"/>
          <p:cNvSpPr>
            <a:spLocks noChangeShapeType="1"/>
          </p:cNvSpPr>
          <p:nvPr/>
        </p:nvSpPr>
        <p:spPr bwMode="auto">
          <a:xfrm flipV="1">
            <a:off x="3533775" y="2057400"/>
            <a:ext cx="0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47" name="Line 519"/>
          <p:cNvSpPr>
            <a:spLocks noChangeShapeType="1"/>
          </p:cNvSpPr>
          <p:nvPr/>
        </p:nvSpPr>
        <p:spPr bwMode="auto">
          <a:xfrm flipV="1">
            <a:off x="3533775" y="1949450"/>
            <a:ext cx="0" cy="1508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48" name="Line 520"/>
          <p:cNvSpPr>
            <a:spLocks noChangeShapeType="1"/>
          </p:cNvSpPr>
          <p:nvPr/>
        </p:nvSpPr>
        <p:spPr bwMode="auto">
          <a:xfrm flipV="1">
            <a:off x="3535363" y="1949450"/>
            <a:ext cx="0" cy="1508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49" name="Line 521"/>
          <p:cNvSpPr>
            <a:spLocks noChangeShapeType="1"/>
          </p:cNvSpPr>
          <p:nvPr/>
        </p:nvSpPr>
        <p:spPr bwMode="auto">
          <a:xfrm flipV="1">
            <a:off x="3536950" y="2006600"/>
            <a:ext cx="0" cy="936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50" name="Line 522"/>
          <p:cNvSpPr>
            <a:spLocks noChangeShapeType="1"/>
          </p:cNvSpPr>
          <p:nvPr/>
        </p:nvSpPr>
        <p:spPr bwMode="auto">
          <a:xfrm flipV="1">
            <a:off x="3536950" y="2033588"/>
            <a:ext cx="1588" cy="666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51" name="Line 523"/>
          <p:cNvSpPr>
            <a:spLocks noChangeShapeType="1"/>
          </p:cNvSpPr>
          <p:nvPr/>
        </p:nvSpPr>
        <p:spPr bwMode="auto">
          <a:xfrm flipV="1">
            <a:off x="3541713" y="2068513"/>
            <a:ext cx="1587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52" name="Line 524"/>
          <p:cNvSpPr>
            <a:spLocks noChangeShapeType="1"/>
          </p:cNvSpPr>
          <p:nvPr/>
        </p:nvSpPr>
        <p:spPr bwMode="auto">
          <a:xfrm flipV="1">
            <a:off x="3548063" y="2065338"/>
            <a:ext cx="1587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53" name="Line 525"/>
          <p:cNvSpPr>
            <a:spLocks noChangeShapeType="1"/>
          </p:cNvSpPr>
          <p:nvPr/>
        </p:nvSpPr>
        <p:spPr bwMode="auto">
          <a:xfrm flipV="1">
            <a:off x="3549650" y="2022475"/>
            <a:ext cx="0" cy="777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54" name="Line 526"/>
          <p:cNvSpPr>
            <a:spLocks noChangeShapeType="1"/>
          </p:cNvSpPr>
          <p:nvPr/>
        </p:nvSpPr>
        <p:spPr bwMode="auto">
          <a:xfrm flipV="1">
            <a:off x="3552825" y="2016125"/>
            <a:ext cx="0" cy="841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55" name="Line 527"/>
          <p:cNvSpPr>
            <a:spLocks noChangeShapeType="1"/>
          </p:cNvSpPr>
          <p:nvPr/>
        </p:nvSpPr>
        <p:spPr bwMode="auto">
          <a:xfrm flipV="1">
            <a:off x="3556000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56" name="Line 528"/>
          <p:cNvSpPr>
            <a:spLocks noChangeShapeType="1"/>
          </p:cNvSpPr>
          <p:nvPr/>
        </p:nvSpPr>
        <p:spPr bwMode="auto">
          <a:xfrm flipV="1">
            <a:off x="3556000" y="2066925"/>
            <a:ext cx="1588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57" name="Line 529"/>
          <p:cNvSpPr>
            <a:spLocks noChangeShapeType="1"/>
          </p:cNvSpPr>
          <p:nvPr/>
        </p:nvSpPr>
        <p:spPr bwMode="auto">
          <a:xfrm flipV="1">
            <a:off x="3559175" y="2001838"/>
            <a:ext cx="0" cy="984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58" name="Line 530"/>
          <p:cNvSpPr>
            <a:spLocks noChangeShapeType="1"/>
          </p:cNvSpPr>
          <p:nvPr/>
        </p:nvSpPr>
        <p:spPr bwMode="auto">
          <a:xfrm flipV="1">
            <a:off x="3559175" y="2066925"/>
            <a:ext cx="1588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59" name="Line 531"/>
          <p:cNvSpPr>
            <a:spLocks noChangeShapeType="1"/>
          </p:cNvSpPr>
          <p:nvPr/>
        </p:nvSpPr>
        <p:spPr bwMode="auto">
          <a:xfrm flipV="1">
            <a:off x="3560763" y="2022475"/>
            <a:ext cx="1587" cy="777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60" name="Line 532"/>
          <p:cNvSpPr>
            <a:spLocks noChangeShapeType="1"/>
          </p:cNvSpPr>
          <p:nvPr/>
        </p:nvSpPr>
        <p:spPr bwMode="auto">
          <a:xfrm flipV="1">
            <a:off x="3565525" y="1868488"/>
            <a:ext cx="0" cy="2317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61" name="Line 533"/>
          <p:cNvSpPr>
            <a:spLocks noChangeShapeType="1"/>
          </p:cNvSpPr>
          <p:nvPr/>
        </p:nvSpPr>
        <p:spPr bwMode="auto">
          <a:xfrm flipV="1">
            <a:off x="3567113" y="1962150"/>
            <a:ext cx="0" cy="1381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62" name="Line 534"/>
          <p:cNvSpPr>
            <a:spLocks noChangeShapeType="1"/>
          </p:cNvSpPr>
          <p:nvPr/>
        </p:nvSpPr>
        <p:spPr bwMode="auto">
          <a:xfrm flipV="1">
            <a:off x="3571875" y="2054225"/>
            <a:ext cx="0" cy="46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63" name="Line 535"/>
          <p:cNvSpPr>
            <a:spLocks noChangeShapeType="1"/>
          </p:cNvSpPr>
          <p:nvPr/>
        </p:nvSpPr>
        <p:spPr bwMode="auto">
          <a:xfrm flipV="1">
            <a:off x="3581400" y="2044700"/>
            <a:ext cx="1588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64" name="Line 536"/>
          <p:cNvSpPr>
            <a:spLocks noChangeShapeType="1"/>
          </p:cNvSpPr>
          <p:nvPr/>
        </p:nvSpPr>
        <p:spPr bwMode="auto">
          <a:xfrm flipV="1">
            <a:off x="3584575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65" name="Line 537"/>
          <p:cNvSpPr>
            <a:spLocks noChangeShapeType="1"/>
          </p:cNvSpPr>
          <p:nvPr/>
        </p:nvSpPr>
        <p:spPr bwMode="auto">
          <a:xfrm flipV="1">
            <a:off x="3586163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66" name="Line 538"/>
          <p:cNvSpPr>
            <a:spLocks noChangeShapeType="1"/>
          </p:cNvSpPr>
          <p:nvPr/>
        </p:nvSpPr>
        <p:spPr bwMode="auto">
          <a:xfrm flipV="1">
            <a:off x="3587750" y="2043113"/>
            <a:ext cx="0" cy="571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67" name="Line 539"/>
          <p:cNvSpPr>
            <a:spLocks noChangeShapeType="1"/>
          </p:cNvSpPr>
          <p:nvPr/>
        </p:nvSpPr>
        <p:spPr bwMode="auto">
          <a:xfrm flipV="1">
            <a:off x="3598863" y="2051050"/>
            <a:ext cx="1587" cy="492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68" name="Line 540"/>
          <p:cNvSpPr>
            <a:spLocks noChangeShapeType="1"/>
          </p:cNvSpPr>
          <p:nvPr/>
        </p:nvSpPr>
        <p:spPr bwMode="auto">
          <a:xfrm flipV="1">
            <a:off x="3600450" y="2038350"/>
            <a:ext cx="1588" cy="619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69" name="Line 541"/>
          <p:cNvSpPr>
            <a:spLocks noChangeShapeType="1"/>
          </p:cNvSpPr>
          <p:nvPr/>
        </p:nvSpPr>
        <p:spPr bwMode="auto">
          <a:xfrm flipV="1">
            <a:off x="3603625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70" name="Line 542"/>
          <p:cNvSpPr>
            <a:spLocks noChangeShapeType="1"/>
          </p:cNvSpPr>
          <p:nvPr/>
        </p:nvSpPr>
        <p:spPr bwMode="auto">
          <a:xfrm flipV="1">
            <a:off x="3608388" y="2068513"/>
            <a:ext cx="1587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71" name="Line 543"/>
          <p:cNvSpPr>
            <a:spLocks noChangeShapeType="1"/>
          </p:cNvSpPr>
          <p:nvPr/>
        </p:nvSpPr>
        <p:spPr bwMode="auto">
          <a:xfrm flipV="1">
            <a:off x="3611563" y="2047875"/>
            <a:ext cx="1587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72" name="Line 544"/>
          <p:cNvSpPr>
            <a:spLocks noChangeShapeType="1"/>
          </p:cNvSpPr>
          <p:nvPr/>
        </p:nvSpPr>
        <p:spPr bwMode="auto">
          <a:xfrm flipV="1">
            <a:off x="3617913" y="2052638"/>
            <a:ext cx="1587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73" name="Line 545"/>
          <p:cNvSpPr>
            <a:spLocks noChangeShapeType="1"/>
          </p:cNvSpPr>
          <p:nvPr/>
        </p:nvSpPr>
        <p:spPr bwMode="auto">
          <a:xfrm flipV="1">
            <a:off x="3644900" y="2038350"/>
            <a:ext cx="0" cy="619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74" name="Line 546"/>
          <p:cNvSpPr>
            <a:spLocks noChangeShapeType="1"/>
          </p:cNvSpPr>
          <p:nvPr/>
        </p:nvSpPr>
        <p:spPr bwMode="auto">
          <a:xfrm flipV="1">
            <a:off x="3646488" y="2060575"/>
            <a:ext cx="1587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75" name="Line 547"/>
          <p:cNvSpPr>
            <a:spLocks noChangeShapeType="1"/>
          </p:cNvSpPr>
          <p:nvPr/>
        </p:nvSpPr>
        <p:spPr bwMode="auto">
          <a:xfrm flipV="1">
            <a:off x="3648075" y="2065338"/>
            <a:ext cx="1588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76" name="Line 548"/>
          <p:cNvSpPr>
            <a:spLocks noChangeShapeType="1"/>
          </p:cNvSpPr>
          <p:nvPr/>
        </p:nvSpPr>
        <p:spPr bwMode="auto">
          <a:xfrm flipV="1">
            <a:off x="3654425" y="2052638"/>
            <a:ext cx="0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77" name="Line 549"/>
          <p:cNvSpPr>
            <a:spLocks noChangeShapeType="1"/>
          </p:cNvSpPr>
          <p:nvPr/>
        </p:nvSpPr>
        <p:spPr bwMode="auto">
          <a:xfrm flipV="1">
            <a:off x="3657600" y="2054225"/>
            <a:ext cx="0" cy="46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78" name="Text Box 550"/>
          <p:cNvSpPr txBox="1">
            <a:spLocks noChangeArrowheads="1"/>
          </p:cNvSpPr>
          <p:nvPr/>
        </p:nvSpPr>
        <p:spPr bwMode="auto">
          <a:xfrm>
            <a:off x="1473200" y="1431925"/>
            <a:ext cx="8985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Arial" pitchFamily="-65" charset="0"/>
                <a:cs typeface="Arial" pitchFamily="-65" charset="0"/>
              </a:rPr>
              <a:t>Ionization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1479" name="Line 551"/>
          <p:cNvSpPr>
            <a:spLocks noChangeShapeType="1"/>
          </p:cNvSpPr>
          <p:nvPr/>
        </p:nvSpPr>
        <p:spPr bwMode="auto">
          <a:xfrm rot="-10800000">
            <a:off x="1557338" y="1771650"/>
            <a:ext cx="650875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80" name="Text Box 552"/>
          <p:cNvSpPr txBox="1">
            <a:spLocks noChangeArrowheads="1"/>
          </p:cNvSpPr>
          <p:nvPr/>
        </p:nvSpPr>
        <p:spPr bwMode="auto">
          <a:xfrm>
            <a:off x="2427288" y="687388"/>
            <a:ext cx="11398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Arial" pitchFamily="-65" charset="0"/>
                <a:cs typeface="Arial" pitchFamily="-65" charset="0"/>
              </a:rPr>
              <a:t>MS spectrum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1482" name="Line 554"/>
          <p:cNvSpPr>
            <a:spLocks noChangeShapeType="1"/>
          </p:cNvSpPr>
          <p:nvPr/>
        </p:nvSpPr>
        <p:spPr bwMode="auto">
          <a:xfrm>
            <a:off x="5051425" y="2136775"/>
            <a:ext cx="1422400" cy="4763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83" name="Line 555"/>
          <p:cNvSpPr>
            <a:spLocks noChangeShapeType="1"/>
          </p:cNvSpPr>
          <p:nvPr/>
        </p:nvSpPr>
        <p:spPr bwMode="auto">
          <a:xfrm flipV="1">
            <a:off x="5137150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84" name="Line 556"/>
          <p:cNvSpPr>
            <a:spLocks noChangeShapeType="1"/>
          </p:cNvSpPr>
          <p:nvPr/>
        </p:nvSpPr>
        <p:spPr bwMode="auto">
          <a:xfrm flipV="1">
            <a:off x="5159375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85" name="Line 557"/>
          <p:cNvSpPr>
            <a:spLocks noChangeShapeType="1"/>
          </p:cNvSpPr>
          <p:nvPr/>
        </p:nvSpPr>
        <p:spPr bwMode="auto">
          <a:xfrm flipV="1">
            <a:off x="5159375" y="2022475"/>
            <a:ext cx="1588" cy="10795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86" name="Line 558"/>
          <p:cNvSpPr>
            <a:spLocks noChangeShapeType="1"/>
          </p:cNvSpPr>
          <p:nvPr/>
        </p:nvSpPr>
        <p:spPr bwMode="auto">
          <a:xfrm flipV="1">
            <a:off x="5165725" y="2116138"/>
            <a:ext cx="1588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87" name="Line 559"/>
          <p:cNvSpPr>
            <a:spLocks noChangeShapeType="1"/>
          </p:cNvSpPr>
          <p:nvPr/>
        </p:nvSpPr>
        <p:spPr bwMode="auto">
          <a:xfrm flipV="1">
            <a:off x="5184775" y="2100263"/>
            <a:ext cx="1588" cy="301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88" name="Line 560"/>
          <p:cNvSpPr>
            <a:spLocks noChangeShapeType="1"/>
          </p:cNvSpPr>
          <p:nvPr/>
        </p:nvSpPr>
        <p:spPr bwMode="auto">
          <a:xfrm flipV="1">
            <a:off x="5200650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89" name="Line 561"/>
          <p:cNvSpPr>
            <a:spLocks noChangeShapeType="1"/>
          </p:cNvSpPr>
          <p:nvPr/>
        </p:nvSpPr>
        <p:spPr bwMode="auto">
          <a:xfrm flipV="1">
            <a:off x="5202238" y="2109788"/>
            <a:ext cx="1587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90" name="Line 562"/>
          <p:cNvSpPr>
            <a:spLocks noChangeShapeType="1"/>
          </p:cNvSpPr>
          <p:nvPr/>
        </p:nvSpPr>
        <p:spPr bwMode="auto">
          <a:xfrm flipV="1">
            <a:off x="5205413" y="1674813"/>
            <a:ext cx="0" cy="4556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91" name="Line 563"/>
          <p:cNvSpPr>
            <a:spLocks noChangeShapeType="1"/>
          </p:cNvSpPr>
          <p:nvPr/>
        </p:nvSpPr>
        <p:spPr bwMode="auto">
          <a:xfrm flipV="1">
            <a:off x="5207000" y="2093913"/>
            <a:ext cx="0" cy="365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92" name="Line 564"/>
          <p:cNvSpPr>
            <a:spLocks noChangeShapeType="1"/>
          </p:cNvSpPr>
          <p:nvPr/>
        </p:nvSpPr>
        <p:spPr bwMode="auto">
          <a:xfrm flipV="1">
            <a:off x="5230813" y="2082800"/>
            <a:ext cx="0" cy="476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93" name="Line 565"/>
          <p:cNvSpPr>
            <a:spLocks noChangeShapeType="1"/>
          </p:cNvSpPr>
          <p:nvPr/>
        </p:nvSpPr>
        <p:spPr bwMode="auto">
          <a:xfrm flipV="1">
            <a:off x="5248275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94" name="Line 566"/>
          <p:cNvSpPr>
            <a:spLocks noChangeShapeType="1"/>
          </p:cNvSpPr>
          <p:nvPr/>
        </p:nvSpPr>
        <p:spPr bwMode="auto">
          <a:xfrm flipV="1">
            <a:off x="5294313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95" name="Line 567"/>
          <p:cNvSpPr>
            <a:spLocks noChangeShapeType="1"/>
          </p:cNvSpPr>
          <p:nvPr/>
        </p:nvSpPr>
        <p:spPr bwMode="auto">
          <a:xfrm flipV="1">
            <a:off x="5294313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96" name="Line 568"/>
          <p:cNvSpPr>
            <a:spLocks noChangeShapeType="1"/>
          </p:cNvSpPr>
          <p:nvPr/>
        </p:nvSpPr>
        <p:spPr bwMode="auto">
          <a:xfrm flipV="1">
            <a:off x="5300663" y="2081213"/>
            <a:ext cx="1587" cy="492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97" name="Line 569"/>
          <p:cNvSpPr>
            <a:spLocks noChangeShapeType="1"/>
          </p:cNvSpPr>
          <p:nvPr/>
        </p:nvSpPr>
        <p:spPr bwMode="auto">
          <a:xfrm flipV="1">
            <a:off x="5303838" y="2116138"/>
            <a:ext cx="1587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98" name="Line 570"/>
          <p:cNvSpPr>
            <a:spLocks noChangeShapeType="1"/>
          </p:cNvSpPr>
          <p:nvPr/>
        </p:nvSpPr>
        <p:spPr bwMode="auto">
          <a:xfrm flipV="1">
            <a:off x="5311775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99" name="Line 571"/>
          <p:cNvSpPr>
            <a:spLocks noChangeShapeType="1"/>
          </p:cNvSpPr>
          <p:nvPr/>
        </p:nvSpPr>
        <p:spPr bwMode="auto">
          <a:xfrm flipV="1">
            <a:off x="5313363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00" name="Line 572"/>
          <p:cNvSpPr>
            <a:spLocks noChangeShapeType="1"/>
          </p:cNvSpPr>
          <p:nvPr/>
        </p:nvSpPr>
        <p:spPr bwMode="auto">
          <a:xfrm flipV="1">
            <a:off x="5314950" y="2116138"/>
            <a:ext cx="1588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01" name="Line 573"/>
          <p:cNvSpPr>
            <a:spLocks noChangeShapeType="1"/>
          </p:cNvSpPr>
          <p:nvPr/>
        </p:nvSpPr>
        <p:spPr bwMode="auto">
          <a:xfrm flipV="1">
            <a:off x="5335588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02" name="Line 574"/>
          <p:cNvSpPr>
            <a:spLocks noChangeShapeType="1"/>
          </p:cNvSpPr>
          <p:nvPr/>
        </p:nvSpPr>
        <p:spPr bwMode="auto">
          <a:xfrm flipV="1">
            <a:off x="5349875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03" name="Line 575"/>
          <p:cNvSpPr>
            <a:spLocks noChangeShapeType="1"/>
          </p:cNvSpPr>
          <p:nvPr/>
        </p:nvSpPr>
        <p:spPr bwMode="auto">
          <a:xfrm flipV="1">
            <a:off x="5364163" y="1974850"/>
            <a:ext cx="0" cy="15557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04" name="Line 576"/>
          <p:cNvSpPr>
            <a:spLocks noChangeShapeType="1"/>
          </p:cNvSpPr>
          <p:nvPr/>
        </p:nvSpPr>
        <p:spPr bwMode="auto">
          <a:xfrm flipV="1">
            <a:off x="5365750" y="2093913"/>
            <a:ext cx="0" cy="365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05" name="Line 577"/>
          <p:cNvSpPr>
            <a:spLocks noChangeShapeType="1"/>
          </p:cNvSpPr>
          <p:nvPr/>
        </p:nvSpPr>
        <p:spPr bwMode="auto">
          <a:xfrm flipV="1">
            <a:off x="5383213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06" name="Line 578"/>
          <p:cNvSpPr>
            <a:spLocks noChangeShapeType="1"/>
          </p:cNvSpPr>
          <p:nvPr/>
        </p:nvSpPr>
        <p:spPr bwMode="auto">
          <a:xfrm flipV="1">
            <a:off x="5386388" y="2109788"/>
            <a:ext cx="0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07" name="Line 579"/>
          <p:cNvSpPr>
            <a:spLocks noChangeShapeType="1"/>
          </p:cNvSpPr>
          <p:nvPr/>
        </p:nvSpPr>
        <p:spPr bwMode="auto">
          <a:xfrm flipV="1">
            <a:off x="5387975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08" name="Line 580"/>
          <p:cNvSpPr>
            <a:spLocks noChangeShapeType="1"/>
          </p:cNvSpPr>
          <p:nvPr/>
        </p:nvSpPr>
        <p:spPr bwMode="auto">
          <a:xfrm flipV="1">
            <a:off x="5391150" y="2109788"/>
            <a:ext cx="1588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09" name="Line 581"/>
          <p:cNvSpPr>
            <a:spLocks noChangeShapeType="1"/>
          </p:cNvSpPr>
          <p:nvPr/>
        </p:nvSpPr>
        <p:spPr bwMode="auto">
          <a:xfrm flipV="1">
            <a:off x="5400675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10" name="Line 582"/>
          <p:cNvSpPr>
            <a:spLocks noChangeShapeType="1"/>
          </p:cNvSpPr>
          <p:nvPr/>
        </p:nvSpPr>
        <p:spPr bwMode="auto">
          <a:xfrm flipV="1">
            <a:off x="5422900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11" name="Line 583"/>
          <p:cNvSpPr>
            <a:spLocks noChangeShapeType="1"/>
          </p:cNvSpPr>
          <p:nvPr/>
        </p:nvSpPr>
        <p:spPr bwMode="auto">
          <a:xfrm flipV="1">
            <a:off x="5424488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12" name="Line 584"/>
          <p:cNvSpPr>
            <a:spLocks noChangeShapeType="1"/>
          </p:cNvSpPr>
          <p:nvPr/>
        </p:nvSpPr>
        <p:spPr bwMode="auto">
          <a:xfrm flipV="1">
            <a:off x="5426075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13" name="Line 585"/>
          <p:cNvSpPr>
            <a:spLocks noChangeShapeType="1"/>
          </p:cNvSpPr>
          <p:nvPr/>
        </p:nvSpPr>
        <p:spPr bwMode="auto">
          <a:xfrm flipV="1">
            <a:off x="5427663" y="2017713"/>
            <a:ext cx="1587" cy="1127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14" name="Line 586"/>
          <p:cNvSpPr>
            <a:spLocks noChangeShapeType="1"/>
          </p:cNvSpPr>
          <p:nvPr/>
        </p:nvSpPr>
        <p:spPr bwMode="auto">
          <a:xfrm flipV="1">
            <a:off x="5429250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15" name="Line 587"/>
          <p:cNvSpPr>
            <a:spLocks noChangeShapeType="1"/>
          </p:cNvSpPr>
          <p:nvPr/>
        </p:nvSpPr>
        <p:spPr bwMode="auto">
          <a:xfrm flipV="1">
            <a:off x="5441950" y="2017713"/>
            <a:ext cx="0" cy="1127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16" name="Line 588"/>
          <p:cNvSpPr>
            <a:spLocks noChangeShapeType="1"/>
          </p:cNvSpPr>
          <p:nvPr/>
        </p:nvSpPr>
        <p:spPr bwMode="auto">
          <a:xfrm flipV="1">
            <a:off x="5443538" y="2109788"/>
            <a:ext cx="1587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17" name="Line 589"/>
          <p:cNvSpPr>
            <a:spLocks noChangeShapeType="1"/>
          </p:cNvSpPr>
          <p:nvPr/>
        </p:nvSpPr>
        <p:spPr bwMode="auto">
          <a:xfrm flipV="1">
            <a:off x="5456238" y="1846263"/>
            <a:ext cx="1587" cy="2841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18" name="Line 590"/>
          <p:cNvSpPr>
            <a:spLocks noChangeShapeType="1"/>
          </p:cNvSpPr>
          <p:nvPr/>
        </p:nvSpPr>
        <p:spPr bwMode="auto">
          <a:xfrm flipV="1">
            <a:off x="5459413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19" name="Line 591"/>
          <p:cNvSpPr>
            <a:spLocks noChangeShapeType="1"/>
          </p:cNvSpPr>
          <p:nvPr/>
        </p:nvSpPr>
        <p:spPr bwMode="auto">
          <a:xfrm flipV="1">
            <a:off x="5459413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20" name="Line 592"/>
          <p:cNvSpPr>
            <a:spLocks noChangeShapeType="1"/>
          </p:cNvSpPr>
          <p:nvPr/>
        </p:nvSpPr>
        <p:spPr bwMode="auto">
          <a:xfrm flipV="1">
            <a:off x="5462588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21" name="Line 593"/>
          <p:cNvSpPr>
            <a:spLocks noChangeShapeType="1"/>
          </p:cNvSpPr>
          <p:nvPr/>
        </p:nvSpPr>
        <p:spPr bwMode="auto">
          <a:xfrm flipV="1">
            <a:off x="5467350" y="2062163"/>
            <a:ext cx="0" cy="682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22" name="Line 594"/>
          <p:cNvSpPr>
            <a:spLocks noChangeShapeType="1"/>
          </p:cNvSpPr>
          <p:nvPr/>
        </p:nvSpPr>
        <p:spPr bwMode="auto">
          <a:xfrm flipV="1">
            <a:off x="5468938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23" name="Line 595"/>
          <p:cNvSpPr>
            <a:spLocks noChangeShapeType="1"/>
          </p:cNvSpPr>
          <p:nvPr/>
        </p:nvSpPr>
        <p:spPr bwMode="auto">
          <a:xfrm flipV="1">
            <a:off x="5468938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24" name="Line 596"/>
          <p:cNvSpPr>
            <a:spLocks noChangeShapeType="1"/>
          </p:cNvSpPr>
          <p:nvPr/>
        </p:nvSpPr>
        <p:spPr bwMode="auto">
          <a:xfrm flipV="1">
            <a:off x="5470525" y="2038350"/>
            <a:ext cx="1588" cy="9207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25" name="Line 597"/>
          <p:cNvSpPr>
            <a:spLocks noChangeShapeType="1"/>
          </p:cNvSpPr>
          <p:nvPr/>
        </p:nvSpPr>
        <p:spPr bwMode="auto">
          <a:xfrm flipV="1">
            <a:off x="5484813" y="1995488"/>
            <a:ext cx="0" cy="1349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26" name="Line 598"/>
          <p:cNvSpPr>
            <a:spLocks noChangeShapeType="1"/>
          </p:cNvSpPr>
          <p:nvPr/>
        </p:nvSpPr>
        <p:spPr bwMode="auto">
          <a:xfrm flipV="1">
            <a:off x="5484813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27" name="Line 599"/>
          <p:cNvSpPr>
            <a:spLocks noChangeShapeType="1"/>
          </p:cNvSpPr>
          <p:nvPr/>
        </p:nvSpPr>
        <p:spPr bwMode="auto">
          <a:xfrm flipV="1">
            <a:off x="5494338" y="1979613"/>
            <a:ext cx="0" cy="1508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28" name="Line 600"/>
          <p:cNvSpPr>
            <a:spLocks noChangeShapeType="1"/>
          </p:cNvSpPr>
          <p:nvPr/>
        </p:nvSpPr>
        <p:spPr bwMode="auto">
          <a:xfrm flipV="1">
            <a:off x="5497513" y="2100263"/>
            <a:ext cx="1587" cy="301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29" name="Line 601"/>
          <p:cNvSpPr>
            <a:spLocks noChangeShapeType="1"/>
          </p:cNvSpPr>
          <p:nvPr/>
        </p:nvSpPr>
        <p:spPr bwMode="auto">
          <a:xfrm flipV="1">
            <a:off x="5516563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30" name="Line 602"/>
          <p:cNvSpPr>
            <a:spLocks noChangeShapeType="1"/>
          </p:cNvSpPr>
          <p:nvPr/>
        </p:nvSpPr>
        <p:spPr bwMode="auto">
          <a:xfrm flipV="1">
            <a:off x="5522913" y="2082800"/>
            <a:ext cx="1587" cy="476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31" name="Line 603"/>
          <p:cNvSpPr>
            <a:spLocks noChangeShapeType="1"/>
          </p:cNvSpPr>
          <p:nvPr/>
        </p:nvSpPr>
        <p:spPr bwMode="auto">
          <a:xfrm flipV="1">
            <a:off x="5526088" y="2116138"/>
            <a:ext cx="1587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32" name="Line 604"/>
          <p:cNvSpPr>
            <a:spLocks noChangeShapeType="1"/>
          </p:cNvSpPr>
          <p:nvPr/>
        </p:nvSpPr>
        <p:spPr bwMode="auto">
          <a:xfrm flipV="1">
            <a:off x="5532438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33" name="Line 605"/>
          <p:cNvSpPr>
            <a:spLocks noChangeShapeType="1"/>
          </p:cNvSpPr>
          <p:nvPr/>
        </p:nvSpPr>
        <p:spPr bwMode="auto">
          <a:xfrm flipV="1">
            <a:off x="5546725" y="1987550"/>
            <a:ext cx="0" cy="14287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34" name="Line 606"/>
          <p:cNvSpPr>
            <a:spLocks noChangeShapeType="1"/>
          </p:cNvSpPr>
          <p:nvPr/>
        </p:nvSpPr>
        <p:spPr bwMode="auto">
          <a:xfrm flipV="1">
            <a:off x="5548313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35" name="Line 607"/>
          <p:cNvSpPr>
            <a:spLocks noChangeShapeType="1"/>
          </p:cNvSpPr>
          <p:nvPr/>
        </p:nvSpPr>
        <p:spPr bwMode="auto">
          <a:xfrm flipV="1">
            <a:off x="5548313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36" name="Line 608"/>
          <p:cNvSpPr>
            <a:spLocks noChangeShapeType="1"/>
          </p:cNvSpPr>
          <p:nvPr/>
        </p:nvSpPr>
        <p:spPr bwMode="auto">
          <a:xfrm flipV="1">
            <a:off x="5553075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37" name="Line 609"/>
          <p:cNvSpPr>
            <a:spLocks noChangeShapeType="1"/>
          </p:cNvSpPr>
          <p:nvPr/>
        </p:nvSpPr>
        <p:spPr bwMode="auto">
          <a:xfrm flipV="1">
            <a:off x="5565775" y="1985963"/>
            <a:ext cx="0" cy="1444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38" name="Line 610"/>
          <p:cNvSpPr>
            <a:spLocks noChangeShapeType="1"/>
          </p:cNvSpPr>
          <p:nvPr/>
        </p:nvSpPr>
        <p:spPr bwMode="auto">
          <a:xfrm flipV="1">
            <a:off x="5567363" y="1885950"/>
            <a:ext cx="0" cy="24447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39" name="Line 611"/>
          <p:cNvSpPr>
            <a:spLocks noChangeShapeType="1"/>
          </p:cNvSpPr>
          <p:nvPr/>
        </p:nvSpPr>
        <p:spPr bwMode="auto">
          <a:xfrm flipV="1">
            <a:off x="5570538" y="2109788"/>
            <a:ext cx="0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40" name="Line 612"/>
          <p:cNvSpPr>
            <a:spLocks noChangeShapeType="1"/>
          </p:cNvSpPr>
          <p:nvPr/>
        </p:nvSpPr>
        <p:spPr bwMode="auto">
          <a:xfrm flipV="1">
            <a:off x="5573713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41" name="Line 613"/>
          <p:cNvSpPr>
            <a:spLocks noChangeShapeType="1"/>
          </p:cNvSpPr>
          <p:nvPr/>
        </p:nvSpPr>
        <p:spPr bwMode="auto">
          <a:xfrm flipV="1">
            <a:off x="5576888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42" name="Line 614"/>
          <p:cNvSpPr>
            <a:spLocks noChangeShapeType="1"/>
          </p:cNvSpPr>
          <p:nvPr/>
        </p:nvSpPr>
        <p:spPr bwMode="auto">
          <a:xfrm flipV="1">
            <a:off x="5581650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43" name="Line 615"/>
          <p:cNvSpPr>
            <a:spLocks noChangeShapeType="1"/>
          </p:cNvSpPr>
          <p:nvPr/>
        </p:nvSpPr>
        <p:spPr bwMode="auto">
          <a:xfrm flipV="1">
            <a:off x="5591175" y="2093913"/>
            <a:ext cx="0" cy="365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44" name="Line 616"/>
          <p:cNvSpPr>
            <a:spLocks noChangeShapeType="1"/>
          </p:cNvSpPr>
          <p:nvPr/>
        </p:nvSpPr>
        <p:spPr bwMode="auto">
          <a:xfrm flipV="1">
            <a:off x="5591175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45" name="Line 617"/>
          <p:cNvSpPr>
            <a:spLocks noChangeShapeType="1"/>
          </p:cNvSpPr>
          <p:nvPr/>
        </p:nvSpPr>
        <p:spPr bwMode="auto">
          <a:xfrm flipV="1">
            <a:off x="5592763" y="2109788"/>
            <a:ext cx="0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46" name="Line 618"/>
          <p:cNvSpPr>
            <a:spLocks noChangeShapeType="1"/>
          </p:cNvSpPr>
          <p:nvPr/>
        </p:nvSpPr>
        <p:spPr bwMode="auto">
          <a:xfrm flipV="1">
            <a:off x="5595938" y="1490663"/>
            <a:ext cx="1587" cy="6397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47" name="Line 619"/>
          <p:cNvSpPr>
            <a:spLocks noChangeShapeType="1"/>
          </p:cNvSpPr>
          <p:nvPr/>
        </p:nvSpPr>
        <p:spPr bwMode="auto">
          <a:xfrm flipV="1">
            <a:off x="5597525" y="2068513"/>
            <a:ext cx="1588" cy="619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48" name="Line 620"/>
          <p:cNvSpPr>
            <a:spLocks noChangeShapeType="1"/>
          </p:cNvSpPr>
          <p:nvPr/>
        </p:nvSpPr>
        <p:spPr bwMode="auto">
          <a:xfrm flipV="1">
            <a:off x="5600700" y="2082800"/>
            <a:ext cx="1588" cy="476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49" name="Line 621"/>
          <p:cNvSpPr>
            <a:spLocks noChangeShapeType="1"/>
          </p:cNvSpPr>
          <p:nvPr/>
        </p:nvSpPr>
        <p:spPr bwMode="auto">
          <a:xfrm flipV="1">
            <a:off x="5602288" y="2093913"/>
            <a:ext cx="0" cy="365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50" name="Line 622"/>
          <p:cNvSpPr>
            <a:spLocks noChangeShapeType="1"/>
          </p:cNvSpPr>
          <p:nvPr/>
        </p:nvSpPr>
        <p:spPr bwMode="auto">
          <a:xfrm flipV="1">
            <a:off x="5605463" y="2082800"/>
            <a:ext cx="1587" cy="476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51" name="Line 623"/>
          <p:cNvSpPr>
            <a:spLocks noChangeShapeType="1"/>
          </p:cNvSpPr>
          <p:nvPr/>
        </p:nvSpPr>
        <p:spPr bwMode="auto">
          <a:xfrm flipV="1">
            <a:off x="5607050" y="2108200"/>
            <a:ext cx="0" cy="222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52" name="Line 624"/>
          <p:cNvSpPr>
            <a:spLocks noChangeShapeType="1"/>
          </p:cNvSpPr>
          <p:nvPr/>
        </p:nvSpPr>
        <p:spPr bwMode="auto">
          <a:xfrm flipV="1">
            <a:off x="5610225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53" name="Line 625"/>
          <p:cNvSpPr>
            <a:spLocks noChangeShapeType="1"/>
          </p:cNvSpPr>
          <p:nvPr/>
        </p:nvSpPr>
        <p:spPr bwMode="auto">
          <a:xfrm flipV="1">
            <a:off x="5618163" y="2108200"/>
            <a:ext cx="0" cy="222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54" name="Line 626"/>
          <p:cNvSpPr>
            <a:spLocks noChangeShapeType="1"/>
          </p:cNvSpPr>
          <p:nvPr/>
        </p:nvSpPr>
        <p:spPr bwMode="auto">
          <a:xfrm flipV="1">
            <a:off x="5621338" y="1474788"/>
            <a:ext cx="1587" cy="655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55" name="Line 627"/>
          <p:cNvSpPr>
            <a:spLocks noChangeShapeType="1"/>
          </p:cNvSpPr>
          <p:nvPr/>
        </p:nvSpPr>
        <p:spPr bwMode="auto">
          <a:xfrm flipV="1">
            <a:off x="5622925" y="2108200"/>
            <a:ext cx="0" cy="222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56" name="Line 628"/>
          <p:cNvSpPr>
            <a:spLocks noChangeShapeType="1"/>
          </p:cNvSpPr>
          <p:nvPr/>
        </p:nvSpPr>
        <p:spPr bwMode="auto">
          <a:xfrm flipV="1">
            <a:off x="5624513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57" name="Line 629"/>
          <p:cNvSpPr>
            <a:spLocks noChangeShapeType="1"/>
          </p:cNvSpPr>
          <p:nvPr/>
        </p:nvSpPr>
        <p:spPr bwMode="auto">
          <a:xfrm flipV="1">
            <a:off x="5627688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58" name="Line 630"/>
          <p:cNvSpPr>
            <a:spLocks noChangeShapeType="1"/>
          </p:cNvSpPr>
          <p:nvPr/>
        </p:nvSpPr>
        <p:spPr bwMode="auto">
          <a:xfrm flipV="1">
            <a:off x="5629275" y="2109788"/>
            <a:ext cx="1588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59" name="Line 631"/>
          <p:cNvSpPr>
            <a:spLocks noChangeShapeType="1"/>
          </p:cNvSpPr>
          <p:nvPr/>
        </p:nvSpPr>
        <p:spPr bwMode="auto">
          <a:xfrm flipV="1">
            <a:off x="5634038" y="2100263"/>
            <a:ext cx="0" cy="301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60" name="Line 632"/>
          <p:cNvSpPr>
            <a:spLocks noChangeShapeType="1"/>
          </p:cNvSpPr>
          <p:nvPr/>
        </p:nvSpPr>
        <p:spPr bwMode="auto">
          <a:xfrm flipV="1">
            <a:off x="5635625" y="1371600"/>
            <a:ext cx="0" cy="7588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61" name="Line 633"/>
          <p:cNvSpPr>
            <a:spLocks noChangeShapeType="1"/>
          </p:cNvSpPr>
          <p:nvPr/>
        </p:nvSpPr>
        <p:spPr bwMode="auto">
          <a:xfrm flipV="1">
            <a:off x="5637213" y="2025650"/>
            <a:ext cx="1587" cy="10477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62" name="Line 634"/>
          <p:cNvSpPr>
            <a:spLocks noChangeShapeType="1"/>
          </p:cNvSpPr>
          <p:nvPr/>
        </p:nvSpPr>
        <p:spPr bwMode="auto">
          <a:xfrm flipV="1">
            <a:off x="5645150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63" name="Line 635"/>
          <p:cNvSpPr>
            <a:spLocks noChangeShapeType="1"/>
          </p:cNvSpPr>
          <p:nvPr/>
        </p:nvSpPr>
        <p:spPr bwMode="auto">
          <a:xfrm flipV="1">
            <a:off x="5654675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64" name="Line 636"/>
          <p:cNvSpPr>
            <a:spLocks noChangeShapeType="1"/>
          </p:cNvSpPr>
          <p:nvPr/>
        </p:nvSpPr>
        <p:spPr bwMode="auto">
          <a:xfrm flipV="1">
            <a:off x="5656263" y="2093913"/>
            <a:ext cx="1587" cy="365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65" name="Line 637"/>
          <p:cNvSpPr>
            <a:spLocks noChangeShapeType="1"/>
          </p:cNvSpPr>
          <p:nvPr/>
        </p:nvSpPr>
        <p:spPr bwMode="auto">
          <a:xfrm flipV="1">
            <a:off x="5659438" y="2109788"/>
            <a:ext cx="0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66" name="Line 638"/>
          <p:cNvSpPr>
            <a:spLocks noChangeShapeType="1"/>
          </p:cNvSpPr>
          <p:nvPr/>
        </p:nvSpPr>
        <p:spPr bwMode="auto">
          <a:xfrm flipV="1">
            <a:off x="5672138" y="1928813"/>
            <a:ext cx="1587" cy="2016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67" name="Line 639"/>
          <p:cNvSpPr>
            <a:spLocks noChangeShapeType="1"/>
          </p:cNvSpPr>
          <p:nvPr/>
        </p:nvSpPr>
        <p:spPr bwMode="auto">
          <a:xfrm flipV="1">
            <a:off x="5676900" y="2108200"/>
            <a:ext cx="0" cy="222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68" name="Line 640"/>
          <p:cNvSpPr>
            <a:spLocks noChangeShapeType="1"/>
          </p:cNvSpPr>
          <p:nvPr/>
        </p:nvSpPr>
        <p:spPr bwMode="auto">
          <a:xfrm flipV="1">
            <a:off x="5678488" y="2081213"/>
            <a:ext cx="1587" cy="492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69" name="Line 641"/>
          <p:cNvSpPr>
            <a:spLocks noChangeShapeType="1"/>
          </p:cNvSpPr>
          <p:nvPr/>
        </p:nvSpPr>
        <p:spPr bwMode="auto">
          <a:xfrm flipV="1">
            <a:off x="5680075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70" name="Line 642"/>
          <p:cNvSpPr>
            <a:spLocks noChangeShapeType="1"/>
          </p:cNvSpPr>
          <p:nvPr/>
        </p:nvSpPr>
        <p:spPr bwMode="auto">
          <a:xfrm flipV="1">
            <a:off x="5686425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71" name="Line 643"/>
          <p:cNvSpPr>
            <a:spLocks noChangeShapeType="1"/>
          </p:cNvSpPr>
          <p:nvPr/>
        </p:nvSpPr>
        <p:spPr bwMode="auto">
          <a:xfrm flipV="1">
            <a:off x="5689600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72" name="Line 644"/>
          <p:cNvSpPr>
            <a:spLocks noChangeShapeType="1"/>
          </p:cNvSpPr>
          <p:nvPr/>
        </p:nvSpPr>
        <p:spPr bwMode="auto">
          <a:xfrm flipV="1">
            <a:off x="5699125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73" name="Line 645"/>
          <p:cNvSpPr>
            <a:spLocks noChangeShapeType="1"/>
          </p:cNvSpPr>
          <p:nvPr/>
        </p:nvSpPr>
        <p:spPr bwMode="auto">
          <a:xfrm flipV="1">
            <a:off x="5700713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74" name="Line 646"/>
          <p:cNvSpPr>
            <a:spLocks noChangeShapeType="1"/>
          </p:cNvSpPr>
          <p:nvPr/>
        </p:nvSpPr>
        <p:spPr bwMode="auto">
          <a:xfrm flipV="1">
            <a:off x="5702300" y="1720850"/>
            <a:ext cx="0" cy="40957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75" name="Line 647"/>
          <p:cNvSpPr>
            <a:spLocks noChangeShapeType="1"/>
          </p:cNvSpPr>
          <p:nvPr/>
        </p:nvSpPr>
        <p:spPr bwMode="auto">
          <a:xfrm flipV="1">
            <a:off x="5703888" y="2062163"/>
            <a:ext cx="1587" cy="682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76" name="Line 648"/>
          <p:cNvSpPr>
            <a:spLocks noChangeShapeType="1"/>
          </p:cNvSpPr>
          <p:nvPr/>
        </p:nvSpPr>
        <p:spPr bwMode="auto">
          <a:xfrm flipV="1">
            <a:off x="5705475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77" name="Line 649"/>
          <p:cNvSpPr>
            <a:spLocks noChangeShapeType="1"/>
          </p:cNvSpPr>
          <p:nvPr/>
        </p:nvSpPr>
        <p:spPr bwMode="auto">
          <a:xfrm flipV="1">
            <a:off x="5722938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78" name="Line 650"/>
          <p:cNvSpPr>
            <a:spLocks noChangeShapeType="1"/>
          </p:cNvSpPr>
          <p:nvPr/>
        </p:nvSpPr>
        <p:spPr bwMode="auto">
          <a:xfrm flipV="1">
            <a:off x="5730875" y="2068513"/>
            <a:ext cx="0" cy="619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79" name="Line 651"/>
          <p:cNvSpPr>
            <a:spLocks noChangeShapeType="1"/>
          </p:cNvSpPr>
          <p:nvPr/>
        </p:nvSpPr>
        <p:spPr bwMode="auto">
          <a:xfrm flipV="1">
            <a:off x="5730875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80" name="Line 652"/>
          <p:cNvSpPr>
            <a:spLocks noChangeShapeType="1"/>
          </p:cNvSpPr>
          <p:nvPr/>
        </p:nvSpPr>
        <p:spPr bwMode="auto">
          <a:xfrm flipV="1">
            <a:off x="5732463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81" name="Line 653"/>
          <p:cNvSpPr>
            <a:spLocks noChangeShapeType="1"/>
          </p:cNvSpPr>
          <p:nvPr/>
        </p:nvSpPr>
        <p:spPr bwMode="auto">
          <a:xfrm flipV="1">
            <a:off x="5737225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82" name="Line 654"/>
          <p:cNvSpPr>
            <a:spLocks noChangeShapeType="1"/>
          </p:cNvSpPr>
          <p:nvPr/>
        </p:nvSpPr>
        <p:spPr bwMode="auto">
          <a:xfrm flipV="1">
            <a:off x="5756275" y="2116138"/>
            <a:ext cx="1588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83" name="Line 655"/>
          <p:cNvSpPr>
            <a:spLocks noChangeShapeType="1"/>
          </p:cNvSpPr>
          <p:nvPr/>
        </p:nvSpPr>
        <p:spPr bwMode="auto">
          <a:xfrm flipV="1">
            <a:off x="5768975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84" name="Line 656"/>
          <p:cNvSpPr>
            <a:spLocks noChangeShapeType="1"/>
          </p:cNvSpPr>
          <p:nvPr/>
        </p:nvSpPr>
        <p:spPr bwMode="auto">
          <a:xfrm flipV="1">
            <a:off x="5775325" y="1720850"/>
            <a:ext cx="0" cy="40957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85" name="Line 657"/>
          <p:cNvSpPr>
            <a:spLocks noChangeShapeType="1"/>
          </p:cNvSpPr>
          <p:nvPr/>
        </p:nvSpPr>
        <p:spPr bwMode="auto">
          <a:xfrm flipV="1">
            <a:off x="5776913" y="2068513"/>
            <a:ext cx="1587" cy="619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86" name="Line 658"/>
          <p:cNvSpPr>
            <a:spLocks noChangeShapeType="1"/>
          </p:cNvSpPr>
          <p:nvPr/>
        </p:nvSpPr>
        <p:spPr bwMode="auto">
          <a:xfrm flipV="1">
            <a:off x="5784850" y="2041525"/>
            <a:ext cx="1588" cy="8890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87" name="Line 659"/>
          <p:cNvSpPr>
            <a:spLocks noChangeShapeType="1"/>
          </p:cNvSpPr>
          <p:nvPr/>
        </p:nvSpPr>
        <p:spPr bwMode="auto">
          <a:xfrm flipV="1">
            <a:off x="5786438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88" name="Line 660"/>
          <p:cNvSpPr>
            <a:spLocks noChangeShapeType="1"/>
          </p:cNvSpPr>
          <p:nvPr/>
        </p:nvSpPr>
        <p:spPr bwMode="auto">
          <a:xfrm flipV="1">
            <a:off x="5800725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89" name="Line 661"/>
          <p:cNvSpPr>
            <a:spLocks noChangeShapeType="1"/>
          </p:cNvSpPr>
          <p:nvPr/>
        </p:nvSpPr>
        <p:spPr bwMode="auto">
          <a:xfrm flipV="1">
            <a:off x="5811838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90" name="Line 662"/>
          <p:cNvSpPr>
            <a:spLocks noChangeShapeType="1"/>
          </p:cNvSpPr>
          <p:nvPr/>
        </p:nvSpPr>
        <p:spPr bwMode="auto">
          <a:xfrm flipV="1">
            <a:off x="5815013" y="2082800"/>
            <a:ext cx="0" cy="476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91" name="Line 663"/>
          <p:cNvSpPr>
            <a:spLocks noChangeShapeType="1"/>
          </p:cNvSpPr>
          <p:nvPr/>
        </p:nvSpPr>
        <p:spPr bwMode="auto">
          <a:xfrm flipV="1">
            <a:off x="5816600" y="2100263"/>
            <a:ext cx="0" cy="301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92" name="Line 664"/>
          <p:cNvSpPr>
            <a:spLocks noChangeShapeType="1"/>
          </p:cNvSpPr>
          <p:nvPr/>
        </p:nvSpPr>
        <p:spPr bwMode="auto">
          <a:xfrm flipV="1">
            <a:off x="5819775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93" name="Line 665"/>
          <p:cNvSpPr>
            <a:spLocks noChangeShapeType="1"/>
          </p:cNvSpPr>
          <p:nvPr/>
        </p:nvSpPr>
        <p:spPr bwMode="auto">
          <a:xfrm flipV="1">
            <a:off x="5834063" y="2116138"/>
            <a:ext cx="1587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94" name="Line 666"/>
          <p:cNvSpPr>
            <a:spLocks noChangeShapeType="1"/>
          </p:cNvSpPr>
          <p:nvPr/>
        </p:nvSpPr>
        <p:spPr bwMode="auto">
          <a:xfrm flipV="1">
            <a:off x="5840413" y="2093913"/>
            <a:ext cx="0" cy="365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95" name="Line 667"/>
          <p:cNvSpPr>
            <a:spLocks noChangeShapeType="1"/>
          </p:cNvSpPr>
          <p:nvPr/>
        </p:nvSpPr>
        <p:spPr bwMode="auto">
          <a:xfrm flipV="1">
            <a:off x="5842000" y="2109788"/>
            <a:ext cx="0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96" name="Line 668"/>
          <p:cNvSpPr>
            <a:spLocks noChangeShapeType="1"/>
          </p:cNvSpPr>
          <p:nvPr/>
        </p:nvSpPr>
        <p:spPr bwMode="auto">
          <a:xfrm flipV="1">
            <a:off x="5843588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97" name="Line 669"/>
          <p:cNvSpPr>
            <a:spLocks noChangeShapeType="1"/>
          </p:cNvSpPr>
          <p:nvPr/>
        </p:nvSpPr>
        <p:spPr bwMode="auto">
          <a:xfrm flipV="1">
            <a:off x="5854700" y="2116138"/>
            <a:ext cx="1588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98" name="Line 670"/>
          <p:cNvSpPr>
            <a:spLocks noChangeShapeType="1"/>
          </p:cNvSpPr>
          <p:nvPr/>
        </p:nvSpPr>
        <p:spPr bwMode="auto">
          <a:xfrm flipV="1">
            <a:off x="5862638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99" name="Line 671"/>
          <p:cNvSpPr>
            <a:spLocks noChangeShapeType="1"/>
          </p:cNvSpPr>
          <p:nvPr/>
        </p:nvSpPr>
        <p:spPr bwMode="auto">
          <a:xfrm flipV="1">
            <a:off x="5868988" y="2100263"/>
            <a:ext cx="1587" cy="301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00" name="Line 672"/>
          <p:cNvSpPr>
            <a:spLocks noChangeShapeType="1"/>
          </p:cNvSpPr>
          <p:nvPr/>
        </p:nvSpPr>
        <p:spPr bwMode="auto">
          <a:xfrm flipV="1">
            <a:off x="5870575" y="2109788"/>
            <a:ext cx="0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01" name="Line 673"/>
          <p:cNvSpPr>
            <a:spLocks noChangeShapeType="1"/>
          </p:cNvSpPr>
          <p:nvPr/>
        </p:nvSpPr>
        <p:spPr bwMode="auto">
          <a:xfrm flipV="1">
            <a:off x="5910263" y="2082800"/>
            <a:ext cx="1587" cy="476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02" name="Line 674"/>
          <p:cNvSpPr>
            <a:spLocks noChangeShapeType="1"/>
          </p:cNvSpPr>
          <p:nvPr/>
        </p:nvSpPr>
        <p:spPr bwMode="auto">
          <a:xfrm flipV="1">
            <a:off x="5913438" y="2108200"/>
            <a:ext cx="0" cy="222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03" name="Line 675"/>
          <p:cNvSpPr>
            <a:spLocks noChangeShapeType="1"/>
          </p:cNvSpPr>
          <p:nvPr/>
        </p:nvSpPr>
        <p:spPr bwMode="auto">
          <a:xfrm flipV="1">
            <a:off x="5915025" y="2116138"/>
            <a:ext cx="1588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04" name="Line 676"/>
          <p:cNvSpPr>
            <a:spLocks noChangeShapeType="1"/>
          </p:cNvSpPr>
          <p:nvPr/>
        </p:nvSpPr>
        <p:spPr bwMode="auto">
          <a:xfrm flipV="1">
            <a:off x="5924550" y="2109788"/>
            <a:ext cx="1588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05" name="Line 677"/>
          <p:cNvSpPr>
            <a:spLocks noChangeShapeType="1"/>
          </p:cNvSpPr>
          <p:nvPr/>
        </p:nvSpPr>
        <p:spPr bwMode="auto">
          <a:xfrm flipV="1">
            <a:off x="5934075" y="1868488"/>
            <a:ext cx="0" cy="2619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06" name="Line 678"/>
          <p:cNvSpPr>
            <a:spLocks noChangeShapeType="1"/>
          </p:cNvSpPr>
          <p:nvPr/>
        </p:nvSpPr>
        <p:spPr bwMode="auto">
          <a:xfrm flipV="1">
            <a:off x="5935663" y="2054225"/>
            <a:ext cx="0" cy="7620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07" name="Line 679"/>
          <p:cNvSpPr>
            <a:spLocks noChangeShapeType="1"/>
          </p:cNvSpPr>
          <p:nvPr/>
        </p:nvSpPr>
        <p:spPr bwMode="auto">
          <a:xfrm flipV="1">
            <a:off x="5938838" y="2116138"/>
            <a:ext cx="1587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08" name="Line 680"/>
          <p:cNvSpPr>
            <a:spLocks noChangeShapeType="1"/>
          </p:cNvSpPr>
          <p:nvPr/>
        </p:nvSpPr>
        <p:spPr bwMode="auto">
          <a:xfrm flipV="1">
            <a:off x="5945188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09" name="Line 681"/>
          <p:cNvSpPr>
            <a:spLocks noChangeShapeType="1"/>
          </p:cNvSpPr>
          <p:nvPr/>
        </p:nvSpPr>
        <p:spPr bwMode="auto">
          <a:xfrm flipV="1">
            <a:off x="5946775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10" name="Line 682"/>
          <p:cNvSpPr>
            <a:spLocks noChangeShapeType="1"/>
          </p:cNvSpPr>
          <p:nvPr/>
        </p:nvSpPr>
        <p:spPr bwMode="auto">
          <a:xfrm flipV="1">
            <a:off x="5953125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11" name="Line 683"/>
          <p:cNvSpPr>
            <a:spLocks noChangeShapeType="1"/>
          </p:cNvSpPr>
          <p:nvPr/>
        </p:nvSpPr>
        <p:spPr bwMode="auto">
          <a:xfrm flipV="1">
            <a:off x="5967413" y="2073275"/>
            <a:ext cx="1587" cy="5715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12" name="Line 684"/>
          <p:cNvSpPr>
            <a:spLocks noChangeShapeType="1"/>
          </p:cNvSpPr>
          <p:nvPr/>
        </p:nvSpPr>
        <p:spPr bwMode="auto">
          <a:xfrm flipV="1">
            <a:off x="5969000" y="2100263"/>
            <a:ext cx="1588" cy="301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13" name="Line 685"/>
          <p:cNvSpPr>
            <a:spLocks noChangeShapeType="1"/>
          </p:cNvSpPr>
          <p:nvPr/>
        </p:nvSpPr>
        <p:spPr bwMode="auto">
          <a:xfrm flipV="1">
            <a:off x="5981700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14" name="Line 686"/>
          <p:cNvSpPr>
            <a:spLocks noChangeShapeType="1"/>
          </p:cNvSpPr>
          <p:nvPr/>
        </p:nvSpPr>
        <p:spPr bwMode="auto">
          <a:xfrm flipV="1">
            <a:off x="5994400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15" name="Line 687"/>
          <p:cNvSpPr>
            <a:spLocks noChangeShapeType="1"/>
          </p:cNvSpPr>
          <p:nvPr/>
        </p:nvSpPr>
        <p:spPr bwMode="auto">
          <a:xfrm flipV="1">
            <a:off x="5997575" y="2100263"/>
            <a:ext cx="0" cy="301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16" name="Line 688"/>
          <p:cNvSpPr>
            <a:spLocks noChangeShapeType="1"/>
          </p:cNvSpPr>
          <p:nvPr/>
        </p:nvSpPr>
        <p:spPr bwMode="auto">
          <a:xfrm flipV="1">
            <a:off x="6011863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17" name="Line 689"/>
          <p:cNvSpPr>
            <a:spLocks noChangeShapeType="1"/>
          </p:cNvSpPr>
          <p:nvPr/>
        </p:nvSpPr>
        <p:spPr bwMode="auto">
          <a:xfrm flipV="1">
            <a:off x="6015038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18" name="Line 690"/>
          <p:cNvSpPr>
            <a:spLocks noChangeShapeType="1"/>
          </p:cNvSpPr>
          <p:nvPr/>
        </p:nvSpPr>
        <p:spPr bwMode="auto">
          <a:xfrm flipV="1">
            <a:off x="6037263" y="2062163"/>
            <a:ext cx="0" cy="682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19" name="Line 691"/>
          <p:cNvSpPr>
            <a:spLocks noChangeShapeType="1"/>
          </p:cNvSpPr>
          <p:nvPr/>
        </p:nvSpPr>
        <p:spPr bwMode="auto">
          <a:xfrm flipV="1">
            <a:off x="6038850" y="2116138"/>
            <a:ext cx="1588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20" name="Line 692"/>
          <p:cNvSpPr>
            <a:spLocks noChangeShapeType="1"/>
          </p:cNvSpPr>
          <p:nvPr/>
        </p:nvSpPr>
        <p:spPr bwMode="auto">
          <a:xfrm flipV="1">
            <a:off x="6065838" y="2081213"/>
            <a:ext cx="1587" cy="492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21" name="Line 693"/>
          <p:cNvSpPr>
            <a:spLocks noChangeShapeType="1"/>
          </p:cNvSpPr>
          <p:nvPr/>
        </p:nvSpPr>
        <p:spPr bwMode="auto">
          <a:xfrm flipV="1">
            <a:off x="6067425" y="2108200"/>
            <a:ext cx="1588" cy="222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22" name="Line 694"/>
          <p:cNvSpPr>
            <a:spLocks noChangeShapeType="1"/>
          </p:cNvSpPr>
          <p:nvPr/>
        </p:nvSpPr>
        <p:spPr bwMode="auto">
          <a:xfrm flipV="1">
            <a:off x="6069013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23" name="Line 695"/>
          <p:cNvSpPr>
            <a:spLocks noChangeShapeType="1"/>
          </p:cNvSpPr>
          <p:nvPr/>
        </p:nvSpPr>
        <p:spPr bwMode="auto">
          <a:xfrm flipV="1">
            <a:off x="6070600" y="2109788"/>
            <a:ext cx="1588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24" name="Line 696"/>
          <p:cNvSpPr>
            <a:spLocks noChangeShapeType="1"/>
          </p:cNvSpPr>
          <p:nvPr/>
        </p:nvSpPr>
        <p:spPr bwMode="auto">
          <a:xfrm flipV="1">
            <a:off x="6081713" y="2109788"/>
            <a:ext cx="1587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25" name="Line 697"/>
          <p:cNvSpPr>
            <a:spLocks noChangeShapeType="1"/>
          </p:cNvSpPr>
          <p:nvPr/>
        </p:nvSpPr>
        <p:spPr bwMode="auto">
          <a:xfrm flipV="1">
            <a:off x="6083300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26" name="Line 698"/>
          <p:cNvSpPr>
            <a:spLocks noChangeShapeType="1"/>
          </p:cNvSpPr>
          <p:nvPr/>
        </p:nvSpPr>
        <p:spPr bwMode="auto">
          <a:xfrm flipV="1">
            <a:off x="6091238" y="2100263"/>
            <a:ext cx="1587" cy="301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27" name="Line 699"/>
          <p:cNvSpPr>
            <a:spLocks noChangeShapeType="1"/>
          </p:cNvSpPr>
          <p:nvPr/>
        </p:nvSpPr>
        <p:spPr bwMode="auto">
          <a:xfrm flipV="1">
            <a:off x="6092825" y="2109788"/>
            <a:ext cx="1588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28" name="Line 700"/>
          <p:cNvSpPr>
            <a:spLocks noChangeShapeType="1"/>
          </p:cNvSpPr>
          <p:nvPr/>
        </p:nvSpPr>
        <p:spPr bwMode="auto">
          <a:xfrm flipV="1">
            <a:off x="6094413" y="1584325"/>
            <a:ext cx="0" cy="54610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29" name="Line 701"/>
          <p:cNvSpPr>
            <a:spLocks noChangeShapeType="1"/>
          </p:cNvSpPr>
          <p:nvPr/>
        </p:nvSpPr>
        <p:spPr bwMode="auto">
          <a:xfrm flipV="1">
            <a:off x="6096000" y="1798638"/>
            <a:ext cx="1588" cy="3317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30" name="Line 702"/>
          <p:cNvSpPr>
            <a:spLocks noChangeShapeType="1"/>
          </p:cNvSpPr>
          <p:nvPr/>
        </p:nvSpPr>
        <p:spPr bwMode="auto">
          <a:xfrm flipV="1">
            <a:off x="6105525" y="2116138"/>
            <a:ext cx="1588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31" name="Line 703"/>
          <p:cNvSpPr>
            <a:spLocks noChangeShapeType="1"/>
          </p:cNvSpPr>
          <p:nvPr/>
        </p:nvSpPr>
        <p:spPr bwMode="auto">
          <a:xfrm flipV="1">
            <a:off x="6110288" y="2108200"/>
            <a:ext cx="0" cy="222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32" name="Line 704"/>
          <p:cNvSpPr>
            <a:spLocks noChangeShapeType="1"/>
          </p:cNvSpPr>
          <p:nvPr/>
        </p:nvSpPr>
        <p:spPr bwMode="auto">
          <a:xfrm flipV="1">
            <a:off x="6111875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33" name="Line 705"/>
          <p:cNvSpPr>
            <a:spLocks noChangeShapeType="1"/>
          </p:cNvSpPr>
          <p:nvPr/>
        </p:nvSpPr>
        <p:spPr bwMode="auto">
          <a:xfrm flipV="1">
            <a:off x="6192838" y="2108200"/>
            <a:ext cx="0" cy="222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34" name="Line 706"/>
          <p:cNvSpPr>
            <a:spLocks noChangeShapeType="1"/>
          </p:cNvSpPr>
          <p:nvPr/>
        </p:nvSpPr>
        <p:spPr bwMode="auto">
          <a:xfrm flipV="1">
            <a:off x="6192838" y="2109788"/>
            <a:ext cx="1587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35" name="Line 707"/>
          <p:cNvSpPr>
            <a:spLocks noChangeShapeType="1"/>
          </p:cNvSpPr>
          <p:nvPr/>
        </p:nvSpPr>
        <p:spPr bwMode="auto">
          <a:xfrm flipV="1">
            <a:off x="6221413" y="2116138"/>
            <a:ext cx="1587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36" name="Line 708"/>
          <p:cNvSpPr>
            <a:spLocks noChangeShapeType="1"/>
          </p:cNvSpPr>
          <p:nvPr/>
        </p:nvSpPr>
        <p:spPr bwMode="auto">
          <a:xfrm flipV="1">
            <a:off x="6223000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37" name="Line 709"/>
          <p:cNvSpPr>
            <a:spLocks noChangeShapeType="1"/>
          </p:cNvSpPr>
          <p:nvPr/>
        </p:nvSpPr>
        <p:spPr bwMode="auto">
          <a:xfrm flipV="1">
            <a:off x="6230938" y="2116138"/>
            <a:ext cx="1587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38" name="Line 710"/>
          <p:cNvSpPr>
            <a:spLocks noChangeShapeType="1"/>
          </p:cNvSpPr>
          <p:nvPr/>
        </p:nvSpPr>
        <p:spPr bwMode="auto">
          <a:xfrm flipV="1">
            <a:off x="6245225" y="2100263"/>
            <a:ext cx="0" cy="301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39" name="Line 711"/>
          <p:cNvSpPr>
            <a:spLocks noChangeShapeType="1"/>
          </p:cNvSpPr>
          <p:nvPr/>
        </p:nvSpPr>
        <p:spPr bwMode="auto">
          <a:xfrm flipV="1">
            <a:off x="6246813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40" name="Line 712"/>
          <p:cNvSpPr>
            <a:spLocks noChangeShapeType="1"/>
          </p:cNvSpPr>
          <p:nvPr/>
        </p:nvSpPr>
        <p:spPr bwMode="auto">
          <a:xfrm flipV="1">
            <a:off x="6272213" y="2093913"/>
            <a:ext cx="1587" cy="365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41" name="Line 713"/>
          <p:cNvSpPr>
            <a:spLocks noChangeShapeType="1"/>
          </p:cNvSpPr>
          <p:nvPr/>
        </p:nvSpPr>
        <p:spPr bwMode="auto">
          <a:xfrm flipV="1">
            <a:off x="6289675" y="2109788"/>
            <a:ext cx="0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42" name="Line 714"/>
          <p:cNvSpPr>
            <a:spLocks noChangeShapeType="1"/>
          </p:cNvSpPr>
          <p:nvPr/>
        </p:nvSpPr>
        <p:spPr bwMode="auto">
          <a:xfrm flipV="1">
            <a:off x="6289675" y="2109788"/>
            <a:ext cx="0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43" name="Rectangle 715"/>
          <p:cNvSpPr>
            <a:spLocks noChangeArrowheads="1"/>
          </p:cNvSpPr>
          <p:nvPr/>
        </p:nvSpPr>
        <p:spPr bwMode="auto">
          <a:xfrm>
            <a:off x="4983163" y="609600"/>
            <a:ext cx="1558925" cy="1981200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200">
              <a:solidFill>
                <a:srgbClr val="00FFFF"/>
              </a:solidFill>
            </a:endParaRPr>
          </a:p>
        </p:txBody>
      </p:sp>
      <p:sp>
        <p:nvSpPr>
          <p:cNvPr id="381644" name="Text Box 716"/>
          <p:cNvSpPr txBox="1">
            <a:spLocks noChangeArrowheads="1"/>
          </p:cNvSpPr>
          <p:nvPr/>
        </p:nvSpPr>
        <p:spPr bwMode="auto">
          <a:xfrm>
            <a:off x="4956175" y="703263"/>
            <a:ext cx="14112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Arial" pitchFamily="-65" charset="0"/>
                <a:cs typeface="Arial" pitchFamily="-65" charset="0"/>
              </a:rPr>
              <a:t>MS/MS spectrum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1645" name="Text Box 717"/>
          <p:cNvSpPr txBox="1">
            <a:spLocks noChangeArrowheads="1"/>
          </p:cNvSpPr>
          <p:nvPr/>
        </p:nvSpPr>
        <p:spPr bwMode="auto">
          <a:xfrm>
            <a:off x="3757613" y="2030413"/>
            <a:ext cx="12430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Arial" pitchFamily="-65" charset="0"/>
                <a:cs typeface="Arial" pitchFamily="-65" charset="0"/>
              </a:rPr>
              <a:t>Fragmentation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1646" name="AutoShape 718"/>
          <p:cNvSpPr>
            <a:spLocks noChangeArrowheads="1"/>
          </p:cNvSpPr>
          <p:nvPr/>
        </p:nvSpPr>
        <p:spPr bwMode="auto">
          <a:xfrm>
            <a:off x="3967163" y="990600"/>
            <a:ext cx="677862" cy="838200"/>
          </a:xfrm>
          <a:prstGeom prst="irregularSeal1">
            <a:avLst/>
          </a:prstGeom>
          <a:noFill/>
          <a:ln w="19050" cap="sq">
            <a:solidFill>
              <a:srgbClr val="FF00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47" name="Oval 719"/>
          <p:cNvSpPr>
            <a:spLocks noChangeArrowheads="1"/>
          </p:cNvSpPr>
          <p:nvPr/>
        </p:nvSpPr>
        <p:spPr bwMode="auto">
          <a:xfrm>
            <a:off x="2992438" y="1130300"/>
            <a:ext cx="203200" cy="533400"/>
          </a:xfrm>
          <a:prstGeom prst="ellipse">
            <a:avLst/>
          </a:prstGeom>
          <a:noFill/>
          <a:ln w="19050" cap="sq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48" name="Freeform 720"/>
          <p:cNvSpPr>
            <a:spLocks/>
          </p:cNvSpPr>
          <p:nvPr/>
        </p:nvSpPr>
        <p:spPr bwMode="auto">
          <a:xfrm>
            <a:off x="3297238" y="1346200"/>
            <a:ext cx="630237" cy="165100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28" y="28"/>
              </a:cxn>
              <a:cxn ang="0">
                <a:pos x="257" y="4"/>
              </a:cxn>
              <a:cxn ang="0">
                <a:pos x="447" y="6"/>
              </a:cxn>
            </a:cxnLst>
            <a:rect l="0" t="0" r="r" b="b"/>
            <a:pathLst>
              <a:path w="447" h="104">
                <a:moveTo>
                  <a:pt x="0" y="104"/>
                </a:moveTo>
                <a:cubicBezTo>
                  <a:pt x="21" y="91"/>
                  <a:pt x="85" y="45"/>
                  <a:pt x="128" y="28"/>
                </a:cubicBezTo>
                <a:cubicBezTo>
                  <a:pt x="171" y="11"/>
                  <a:pt x="204" y="8"/>
                  <a:pt x="257" y="4"/>
                </a:cubicBezTo>
                <a:cubicBezTo>
                  <a:pt x="310" y="0"/>
                  <a:pt x="408" y="6"/>
                  <a:pt x="447" y="6"/>
                </a:cubicBezTo>
              </a:path>
            </a:pathLst>
          </a:custGeom>
          <a:noFill/>
          <a:ln w="28575" cap="sq" cmpd="sng">
            <a:solidFill>
              <a:schemeClr val="bg1"/>
            </a:solidFill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49" name="Freeform 721"/>
          <p:cNvSpPr>
            <a:spLocks/>
          </p:cNvSpPr>
          <p:nvPr/>
        </p:nvSpPr>
        <p:spPr bwMode="auto">
          <a:xfrm>
            <a:off x="4645025" y="1377950"/>
            <a:ext cx="568325" cy="9525"/>
          </a:xfrm>
          <a:custGeom>
            <a:avLst/>
            <a:gdLst/>
            <a:ahLst/>
            <a:cxnLst>
              <a:cxn ang="0">
                <a:pos x="290" y="6"/>
              </a:cxn>
              <a:cxn ang="0">
                <a:pos x="168" y="1"/>
              </a:cxn>
              <a:cxn ang="0">
                <a:pos x="0" y="1"/>
              </a:cxn>
            </a:cxnLst>
            <a:rect l="0" t="0" r="r" b="b"/>
            <a:pathLst>
              <a:path w="290" h="6">
                <a:moveTo>
                  <a:pt x="290" y="6"/>
                </a:moveTo>
                <a:cubicBezTo>
                  <a:pt x="270" y="5"/>
                  <a:pt x="216" y="2"/>
                  <a:pt x="168" y="1"/>
                </a:cubicBezTo>
                <a:cubicBezTo>
                  <a:pt x="120" y="0"/>
                  <a:pt x="28" y="1"/>
                  <a:pt x="0" y="1"/>
                </a:cubicBezTo>
              </a:path>
            </a:pathLst>
          </a:custGeom>
          <a:noFill/>
          <a:ln w="28575" cap="sq" cmpd="sng">
            <a:solidFill>
              <a:schemeClr val="bg1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50" name="Rectangle 722"/>
          <p:cNvSpPr>
            <a:spLocks noChangeArrowheads="1"/>
          </p:cNvSpPr>
          <p:nvPr/>
        </p:nvSpPr>
        <p:spPr bwMode="auto">
          <a:xfrm>
            <a:off x="2339975" y="609600"/>
            <a:ext cx="1443038" cy="1981200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200">
              <a:solidFill>
                <a:srgbClr val="00FFFF"/>
              </a:solidFill>
            </a:endParaRPr>
          </a:p>
        </p:txBody>
      </p:sp>
      <p:sp>
        <p:nvSpPr>
          <p:cNvPr id="381651" name="Rectangle 723"/>
          <p:cNvSpPr>
            <a:spLocks noChangeArrowheads="1"/>
          </p:cNvSpPr>
          <p:nvPr/>
        </p:nvSpPr>
        <p:spPr bwMode="auto">
          <a:xfrm>
            <a:off x="134938" y="609600"/>
            <a:ext cx="1354137" cy="1981200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200">
              <a:solidFill>
                <a:srgbClr val="00FFFF"/>
              </a:solidFill>
            </a:endParaRPr>
          </a:p>
        </p:txBody>
      </p:sp>
      <p:sp>
        <p:nvSpPr>
          <p:cNvPr id="381652" name="Text Box 724"/>
          <p:cNvSpPr txBox="1">
            <a:spLocks noChangeArrowheads="1"/>
          </p:cNvSpPr>
          <p:nvPr/>
        </p:nvSpPr>
        <p:spPr bwMode="auto">
          <a:xfrm>
            <a:off x="388938" y="658813"/>
            <a:ext cx="86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ea typeface="Arial" pitchFamily="-65" charset="0"/>
                <a:cs typeface="Arial" pitchFamily="-65" charset="0"/>
              </a:rPr>
              <a:t>Protein</a:t>
            </a:r>
          </a:p>
          <a:p>
            <a:pPr algn="ctr"/>
            <a:r>
              <a:rPr lang="en-US" sz="1200">
                <a:solidFill>
                  <a:schemeClr val="bg1"/>
                </a:solidFill>
                <a:ea typeface="Arial" pitchFamily="-65" charset="0"/>
                <a:cs typeface="Arial" pitchFamily="-65" charset="0"/>
              </a:rPr>
              <a:t>digestion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1653" name="Text Box 725"/>
          <p:cNvSpPr txBox="1">
            <a:spLocks noChangeArrowheads="1"/>
          </p:cNvSpPr>
          <p:nvPr/>
        </p:nvSpPr>
        <p:spPr bwMode="auto">
          <a:xfrm>
            <a:off x="6096000" y="2695575"/>
            <a:ext cx="1871663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Peptide/protein</a:t>
            </a:r>
          </a:p>
          <a:p>
            <a:pPr algn="ctr" eaLnBrk="0" hangingPunct="0"/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identification</a:t>
            </a:r>
          </a:p>
        </p:txBody>
      </p:sp>
      <p:sp>
        <p:nvSpPr>
          <p:cNvPr id="381654" name="Rectangle 726"/>
          <p:cNvSpPr>
            <a:spLocks noChangeArrowheads="1"/>
          </p:cNvSpPr>
          <p:nvPr/>
        </p:nvSpPr>
        <p:spPr bwMode="auto">
          <a:xfrm>
            <a:off x="5565775" y="2217738"/>
            <a:ext cx="254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200" i="1">
                <a:solidFill>
                  <a:schemeClr val="bg1"/>
                </a:solidFill>
              </a:rPr>
              <a:t>m/z</a:t>
            </a:r>
          </a:p>
        </p:txBody>
      </p:sp>
      <p:sp>
        <p:nvSpPr>
          <p:cNvPr id="381655" name="Rectangle 727"/>
          <p:cNvSpPr>
            <a:spLocks noChangeArrowheads="1"/>
          </p:cNvSpPr>
          <p:nvPr/>
        </p:nvSpPr>
        <p:spPr bwMode="auto">
          <a:xfrm>
            <a:off x="8150225" y="2209800"/>
            <a:ext cx="254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200" i="1">
                <a:solidFill>
                  <a:schemeClr val="bg1"/>
                </a:solidFill>
              </a:rPr>
              <a:t>m/z</a:t>
            </a:r>
          </a:p>
        </p:txBody>
      </p:sp>
      <p:sp>
        <p:nvSpPr>
          <p:cNvPr id="378882" name="Rectangle 2"/>
          <p:cNvSpPr>
            <a:spLocks noChangeArrowheads="1"/>
          </p:cNvSpPr>
          <p:nvPr/>
        </p:nvSpPr>
        <p:spPr bwMode="auto">
          <a:xfrm>
            <a:off x="0" y="457200"/>
            <a:ext cx="9182100" cy="36513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50000">
                <a:srgbClr val="FF0000"/>
              </a:gs>
              <a:gs pos="100000">
                <a:srgbClr val="00006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883" name="Text Box 3"/>
          <p:cNvSpPr txBox="1">
            <a:spLocks noChangeArrowheads="1"/>
          </p:cNvSpPr>
          <p:nvPr/>
        </p:nvSpPr>
        <p:spPr bwMode="auto">
          <a:xfrm>
            <a:off x="0" y="60325"/>
            <a:ext cx="9144000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FFFF00"/>
                </a:solidFill>
                <a:ea typeface="Times New Roman" pitchFamily="-65" charset="0"/>
                <a:cs typeface="Times New Roman" pitchFamily="-65" charset="0"/>
              </a:rPr>
              <a:t>Proteomics - </a:t>
            </a:r>
            <a:r>
              <a:rPr lang="en-US" sz="2400" dirty="0">
                <a:solidFill>
                  <a:srgbClr val="FFFF00"/>
                </a:solidFill>
                <a:ea typeface="Times New Roman" pitchFamily="-65" charset="0"/>
                <a:cs typeface="Times New Roman" pitchFamily="-65" charset="0"/>
              </a:rPr>
              <a:t>How to identify a single protein by MS/MS?</a:t>
            </a:r>
          </a:p>
        </p:txBody>
      </p:sp>
      <p:grpSp>
        <p:nvGrpSpPr>
          <p:cNvPr id="2" name="Group 906"/>
          <p:cNvGrpSpPr>
            <a:grpSpLocks/>
          </p:cNvGrpSpPr>
          <p:nvPr/>
        </p:nvGrpSpPr>
        <p:grpSpPr bwMode="auto">
          <a:xfrm>
            <a:off x="3443288" y="5511800"/>
            <a:ext cx="5178425" cy="1309688"/>
            <a:chOff x="2440" y="3472"/>
            <a:chExt cx="3670" cy="825"/>
          </a:xfrm>
        </p:grpSpPr>
        <p:sp>
          <p:nvSpPr>
            <p:cNvPr id="379787" name="Rectangle 907"/>
            <p:cNvSpPr>
              <a:spLocks noChangeArrowheads="1"/>
            </p:cNvSpPr>
            <p:nvPr/>
          </p:nvSpPr>
          <p:spPr bwMode="auto">
            <a:xfrm>
              <a:off x="2536" y="4143"/>
              <a:ext cx="239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chemeClr val="bg1"/>
                  </a:solidFill>
                </a:rPr>
                <a:t>200</a:t>
              </a:r>
            </a:p>
          </p:txBody>
        </p:sp>
        <p:sp>
          <p:nvSpPr>
            <p:cNvPr id="379788" name="Rectangle 908"/>
            <p:cNvSpPr>
              <a:spLocks noChangeArrowheads="1"/>
            </p:cNvSpPr>
            <p:nvPr/>
          </p:nvSpPr>
          <p:spPr bwMode="auto">
            <a:xfrm>
              <a:off x="3138" y="4143"/>
              <a:ext cx="239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chemeClr val="bg1"/>
                  </a:solidFill>
                </a:rPr>
                <a:t>400</a:t>
              </a:r>
            </a:p>
          </p:txBody>
        </p:sp>
        <p:sp>
          <p:nvSpPr>
            <p:cNvPr id="379789" name="Rectangle 909"/>
            <p:cNvSpPr>
              <a:spLocks noChangeArrowheads="1"/>
            </p:cNvSpPr>
            <p:nvPr/>
          </p:nvSpPr>
          <p:spPr bwMode="auto">
            <a:xfrm>
              <a:off x="3761" y="4143"/>
              <a:ext cx="239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chemeClr val="bg1"/>
                  </a:solidFill>
                </a:rPr>
                <a:t>600</a:t>
              </a:r>
            </a:p>
          </p:txBody>
        </p:sp>
        <p:sp>
          <p:nvSpPr>
            <p:cNvPr id="379790" name="Rectangle 910"/>
            <p:cNvSpPr>
              <a:spLocks noChangeArrowheads="1"/>
            </p:cNvSpPr>
            <p:nvPr/>
          </p:nvSpPr>
          <p:spPr bwMode="auto">
            <a:xfrm>
              <a:off x="4337" y="4143"/>
              <a:ext cx="240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chemeClr val="bg1"/>
                  </a:solidFill>
                </a:rPr>
                <a:t>800</a:t>
              </a:r>
            </a:p>
          </p:txBody>
        </p:sp>
        <p:sp>
          <p:nvSpPr>
            <p:cNvPr id="379791" name="Rectangle 911"/>
            <p:cNvSpPr>
              <a:spLocks noChangeArrowheads="1"/>
            </p:cNvSpPr>
            <p:nvPr/>
          </p:nvSpPr>
          <p:spPr bwMode="auto">
            <a:xfrm>
              <a:off x="4928" y="4143"/>
              <a:ext cx="319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chemeClr val="bg1"/>
                  </a:solidFill>
                </a:rPr>
                <a:t>1000</a:t>
              </a:r>
            </a:p>
          </p:txBody>
        </p:sp>
        <p:sp>
          <p:nvSpPr>
            <p:cNvPr id="379792" name="Rectangle 912"/>
            <p:cNvSpPr>
              <a:spLocks noChangeArrowheads="1"/>
            </p:cNvSpPr>
            <p:nvPr/>
          </p:nvSpPr>
          <p:spPr bwMode="auto">
            <a:xfrm>
              <a:off x="5532" y="4143"/>
              <a:ext cx="319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chemeClr val="bg1"/>
                  </a:solidFill>
                </a:rPr>
                <a:t>1200</a:t>
              </a:r>
            </a:p>
          </p:txBody>
        </p:sp>
        <p:sp>
          <p:nvSpPr>
            <p:cNvPr id="379793" name="Rectangle 913"/>
            <p:cNvSpPr>
              <a:spLocks noChangeArrowheads="1"/>
            </p:cNvSpPr>
            <p:nvPr/>
          </p:nvSpPr>
          <p:spPr bwMode="auto">
            <a:xfrm>
              <a:off x="5877" y="4128"/>
              <a:ext cx="233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 i="1">
                  <a:solidFill>
                    <a:schemeClr val="bg1"/>
                  </a:solidFill>
                </a:rPr>
                <a:t>m/z</a:t>
              </a:r>
            </a:p>
          </p:txBody>
        </p:sp>
        <p:sp>
          <p:nvSpPr>
            <p:cNvPr id="379794" name="Line 914"/>
            <p:cNvSpPr>
              <a:spLocks noChangeShapeType="1"/>
            </p:cNvSpPr>
            <p:nvPr/>
          </p:nvSpPr>
          <p:spPr bwMode="auto">
            <a:xfrm>
              <a:off x="2440" y="4088"/>
              <a:ext cx="3512" cy="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795" name="Line 915"/>
            <p:cNvSpPr>
              <a:spLocks noChangeShapeType="1"/>
            </p:cNvSpPr>
            <p:nvPr/>
          </p:nvSpPr>
          <p:spPr bwMode="auto">
            <a:xfrm>
              <a:off x="2618" y="4088"/>
              <a:ext cx="1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796" name="Line 916"/>
            <p:cNvSpPr>
              <a:spLocks noChangeShapeType="1"/>
            </p:cNvSpPr>
            <p:nvPr/>
          </p:nvSpPr>
          <p:spPr bwMode="auto">
            <a:xfrm>
              <a:off x="2920" y="4088"/>
              <a:ext cx="1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797" name="Line 917"/>
            <p:cNvSpPr>
              <a:spLocks noChangeShapeType="1"/>
            </p:cNvSpPr>
            <p:nvPr/>
          </p:nvSpPr>
          <p:spPr bwMode="auto">
            <a:xfrm>
              <a:off x="3222" y="4088"/>
              <a:ext cx="1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798" name="Line 918"/>
            <p:cNvSpPr>
              <a:spLocks noChangeShapeType="1"/>
            </p:cNvSpPr>
            <p:nvPr/>
          </p:nvSpPr>
          <p:spPr bwMode="auto">
            <a:xfrm>
              <a:off x="3527" y="4088"/>
              <a:ext cx="1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799" name="Line 919"/>
            <p:cNvSpPr>
              <a:spLocks noChangeShapeType="1"/>
            </p:cNvSpPr>
            <p:nvPr/>
          </p:nvSpPr>
          <p:spPr bwMode="auto">
            <a:xfrm>
              <a:off x="3829" y="4088"/>
              <a:ext cx="1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00" name="Line 920"/>
            <p:cNvSpPr>
              <a:spLocks noChangeShapeType="1"/>
            </p:cNvSpPr>
            <p:nvPr/>
          </p:nvSpPr>
          <p:spPr bwMode="auto">
            <a:xfrm>
              <a:off x="4134" y="4088"/>
              <a:ext cx="1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01" name="Line 921"/>
            <p:cNvSpPr>
              <a:spLocks noChangeShapeType="1"/>
            </p:cNvSpPr>
            <p:nvPr/>
          </p:nvSpPr>
          <p:spPr bwMode="auto">
            <a:xfrm>
              <a:off x="4436" y="4088"/>
              <a:ext cx="1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02" name="Line 922"/>
            <p:cNvSpPr>
              <a:spLocks noChangeShapeType="1"/>
            </p:cNvSpPr>
            <p:nvPr/>
          </p:nvSpPr>
          <p:spPr bwMode="auto">
            <a:xfrm>
              <a:off x="4738" y="4088"/>
              <a:ext cx="1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03" name="Line 923"/>
            <p:cNvSpPr>
              <a:spLocks noChangeShapeType="1"/>
            </p:cNvSpPr>
            <p:nvPr/>
          </p:nvSpPr>
          <p:spPr bwMode="auto">
            <a:xfrm>
              <a:off x="5043" y="4088"/>
              <a:ext cx="1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04" name="Line 924"/>
            <p:cNvSpPr>
              <a:spLocks noChangeShapeType="1"/>
            </p:cNvSpPr>
            <p:nvPr/>
          </p:nvSpPr>
          <p:spPr bwMode="auto">
            <a:xfrm>
              <a:off x="5345" y="4088"/>
              <a:ext cx="1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05" name="Line 925"/>
            <p:cNvSpPr>
              <a:spLocks noChangeShapeType="1"/>
            </p:cNvSpPr>
            <p:nvPr/>
          </p:nvSpPr>
          <p:spPr bwMode="auto">
            <a:xfrm>
              <a:off x="5647" y="4088"/>
              <a:ext cx="2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06" name="Line 926"/>
            <p:cNvSpPr>
              <a:spLocks noChangeShapeType="1"/>
            </p:cNvSpPr>
            <p:nvPr/>
          </p:nvSpPr>
          <p:spPr bwMode="auto">
            <a:xfrm>
              <a:off x="5952" y="4088"/>
              <a:ext cx="1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07" name="Line 927"/>
            <p:cNvSpPr>
              <a:spLocks noChangeShapeType="1"/>
            </p:cNvSpPr>
            <p:nvPr/>
          </p:nvSpPr>
          <p:spPr bwMode="auto">
            <a:xfrm flipV="1">
              <a:off x="2677" y="4032"/>
              <a:ext cx="1" cy="5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08" name="Line 928"/>
            <p:cNvSpPr>
              <a:spLocks noChangeShapeType="1"/>
            </p:cNvSpPr>
            <p:nvPr/>
          </p:nvSpPr>
          <p:spPr bwMode="auto">
            <a:xfrm flipV="1">
              <a:off x="2696" y="4059"/>
              <a:ext cx="2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09" name="Line 929"/>
            <p:cNvSpPr>
              <a:spLocks noChangeShapeType="1"/>
            </p:cNvSpPr>
            <p:nvPr/>
          </p:nvSpPr>
          <p:spPr bwMode="auto">
            <a:xfrm flipV="1">
              <a:off x="2700" y="3998"/>
              <a:ext cx="1" cy="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10" name="Line 930"/>
            <p:cNvSpPr>
              <a:spLocks noChangeShapeType="1"/>
            </p:cNvSpPr>
            <p:nvPr/>
          </p:nvSpPr>
          <p:spPr bwMode="auto">
            <a:xfrm flipV="1">
              <a:off x="2704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11" name="Line 931"/>
            <p:cNvSpPr>
              <a:spLocks noChangeShapeType="1"/>
            </p:cNvSpPr>
            <p:nvPr/>
          </p:nvSpPr>
          <p:spPr bwMode="auto">
            <a:xfrm flipV="1">
              <a:off x="2710" y="4053"/>
              <a:ext cx="1" cy="3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12" name="Line 932"/>
            <p:cNvSpPr>
              <a:spLocks noChangeShapeType="1"/>
            </p:cNvSpPr>
            <p:nvPr/>
          </p:nvSpPr>
          <p:spPr bwMode="auto">
            <a:xfrm flipV="1">
              <a:off x="2714" y="3776"/>
              <a:ext cx="1" cy="31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13" name="Line 933"/>
            <p:cNvSpPr>
              <a:spLocks noChangeShapeType="1"/>
            </p:cNvSpPr>
            <p:nvPr/>
          </p:nvSpPr>
          <p:spPr bwMode="auto">
            <a:xfrm flipV="1">
              <a:off x="2716" y="4026"/>
              <a:ext cx="1" cy="6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14" name="Line 934"/>
            <p:cNvSpPr>
              <a:spLocks noChangeShapeType="1"/>
            </p:cNvSpPr>
            <p:nvPr/>
          </p:nvSpPr>
          <p:spPr bwMode="auto">
            <a:xfrm flipV="1">
              <a:off x="2720" y="4047"/>
              <a:ext cx="1" cy="4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15" name="Line 935"/>
            <p:cNvSpPr>
              <a:spLocks noChangeShapeType="1"/>
            </p:cNvSpPr>
            <p:nvPr/>
          </p:nvSpPr>
          <p:spPr bwMode="auto">
            <a:xfrm flipV="1">
              <a:off x="2779" y="3918"/>
              <a:ext cx="5" cy="17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16" name="Line 936"/>
            <p:cNvSpPr>
              <a:spLocks noChangeShapeType="1"/>
            </p:cNvSpPr>
            <p:nvPr/>
          </p:nvSpPr>
          <p:spPr bwMode="auto">
            <a:xfrm flipV="1">
              <a:off x="2828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17" name="Line 937"/>
            <p:cNvSpPr>
              <a:spLocks noChangeShapeType="1"/>
            </p:cNvSpPr>
            <p:nvPr/>
          </p:nvSpPr>
          <p:spPr bwMode="auto">
            <a:xfrm flipV="1">
              <a:off x="2848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18" name="Line 938"/>
            <p:cNvSpPr>
              <a:spLocks noChangeShapeType="1"/>
            </p:cNvSpPr>
            <p:nvPr/>
          </p:nvSpPr>
          <p:spPr bwMode="auto">
            <a:xfrm flipV="1">
              <a:off x="2881" y="4057"/>
              <a:ext cx="1" cy="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19" name="Line 939"/>
            <p:cNvSpPr>
              <a:spLocks noChangeShapeType="1"/>
            </p:cNvSpPr>
            <p:nvPr/>
          </p:nvSpPr>
          <p:spPr bwMode="auto">
            <a:xfrm flipV="1">
              <a:off x="2884" y="4066"/>
              <a:ext cx="2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20" name="Line 940"/>
            <p:cNvSpPr>
              <a:spLocks noChangeShapeType="1"/>
            </p:cNvSpPr>
            <p:nvPr/>
          </p:nvSpPr>
          <p:spPr bwMode="auto">
            <a:xfrm flipV="1">
              <a:off x="2887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21" name="Line 941"/>
            <p:cNvSpPr>
              <a:spLocks noChangeShapeType="1"/>
            </p:cNvSpPr>
            <p:nvPr/>
          </p:nvSpPr>
          <p:spPr bwMode="auto">
            <a:xfrm flipV="1">
              <a:off x="2914" y="4062"/>
              <a:ext cx="1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22" name="Line 942"/>
            <p:cNvSpPr>
              <a:spLocks noChangeShapeType="1"/>
            </p:cNvSpPr>
            <p:nvPr/>
          </p:nvSpPr>
          <p:spPr bwMode="auto">
            <a:xfrm flipV="1">
              <a:off x="2920" y="4041"/>
              <a:ext cx="1" cy="4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23" name="Line 943"/>
            <p:cNvSpPr>
              <a:spLocks noChangeShapeType="1"/>
            </p:cNvSpPr>
            <p:nvPr/>
          </p:nvSpPr>
          <p:spPr bwMode="auto">
            <a:xfrm flipV="1">
              <a:off x="2924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24" name="Line 944"/>
            <p:cNvSpPr>
              <a:spLocks noChangeShapeType="1"/>
            </p:cNvSpPr>
            <p:nvPr/>
          </p:nvSpPr>
          <p:spPr bwMode="auto">
            <a:xfrm flipV="1">
              <a:off x="2975" y="4066"/>
              <a:ext cx="2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25" name="Line 945"/>
            <p:cNvSpPr>
              <a:spLocks noChangeShapeType="1"/>
            </p:cNvSpPr>
            <p:nvPr/>
          </p:nvSpPr>
          <p:spPr bwMode="auto">
            <a:xfrm flipV="1">
              <a:off x="3008" y="3975"/>
              <a:ext cx="2" cy="11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26" name="Line 946"/>
            <p:cNvSpPr>
              <a:spLocks noChangeShapeType="1"/>
            </p:cNvSpPr>
            <p:nvPr/>
          </p:nvSpPr>
          <p:spPr bwMode="auto">
            <a:xfrm flipV="1">
              <a:off x="3012" y="4011"/>
              <a:ext cx="1" cy="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27" name="Line 947"/>
            <p:cNvSpPr>
              <a:spLocks noChangeShapeType="1"/>
            </p:cNvSpPr>
            <p:nvPr/>
          </p:nvSpPr>
          <p:spPr bwMode="auto">
            <a:xfrm flipV="1">
              <a:off x="3018" y="4043"/>
              <a:ext cx="2" cy="4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28" name="Line 948"/>
            <p:cNvSpPr>
              <a:spLocks noChangeShapeType="1"/>
            </p:cNvSpPr>
            <p:nvPr/>
          </p:nvSpPr>
          <p:spPr bwMode="auto">
            <a:xfrm flipV="1">
              <a:off x="3022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29" name="Line 949"/>
            <p:cNvSpPr>
              <a:spLocks noChangeShapeType="1"/>
            </p:cNvSpPr>
            <p:nvPr/>
          </p:nvSpPr>
          <p:spPr bwMode="auto">
            <a:xfrm flipV="1">
              <a:off x="3065" y="3608"/>
              <a:ext cx="1" cy="47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30" name="Line 950"/>
            <p:cNvSpPr>
              <a:spLocks noChangeShapeType="1"/>
            </p:cNvSpPr>
            <p:nvPr/>
          </p:nvSpPr>
          <p:spPr bwMode="auto">
            <a:xfrm flipV="1">
              <a:off x="3067" y="3979"/>
              <a:ext cx="2" cy="10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31" name="Line 951"/>
            <p:cNvSpPr>
              <a:spLocks noChangeShapeType="1"/>
            </p:cNvSpPr>
            <p:nvPr/>
          </p:nvSpPr>
          <p:spPr bwMode="auto">
            <a:xfrm flipV="1">
              <a:off x="3077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32" name="Line 952"/>
            <p:cNvSpPr>
              <a:spLocks noChangeShapeType="1"/>
            </p:cNvSpPr>
            <p:nvPr/>
          </p:nvSpPr>
          <p:spPr bwMode="auto">
            <a:xfrm flipV="1">
              <a:off x="3104" y="4023"/>
              <a:ext cx="2" cy="6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33" name="Line 953"/>
            <p:cNvSpPr>
              <a:spLocks noChangeShapeType="1"/>
            </p:cNvSpPr>
            <p:nvPr/>
          </p:nvSpPr>
          <p:spPr bwMode="auto">
            <a:xfrm flipV="1">
              <a:off x="3107" y="4034"/>
              <a:ext cx="1" cy="5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34" name="Line 954"/>
            <p:cNvSpPr>
              <a:spLocks noChangeShapeType="1"/>
            </p:cNvSpPr>
            <p:nvPr/>
          </p:nvSpPr>
          <p:spPr bwMode="auto">
            <a:xfrm flipV="1">
              <a:off x="3110" y="4066"/>
              <a:ext cx="2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35" name="Line 955"/>
            <p:cNvSpPr>
              <a:spLocks noChangeShapeType="1"/>
            </p:cNvSpPr>
            <p:nvPr/>
          </p:nvSpPr>
          <p:spPr bwMode="auto">
            <a:xfrm flipV="1">
              <a:off x="3136" y="4016"/>
              <a:ext cx="1" cy="7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36" name="Line 956"/>
            <p:cNvSpPr>
              <a:spLocks noChangeShapeType="1"/>
            </p:cNvSpPr>
            <p:nvPr/>
          </p:nvSpPr>
          <p:spPr bwMode="auto">
            <a:xfrm flipV="1">
              <a:off x="3140" y="4053"/>
              <a:ext cx="1" cy="3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37" name="Line 957"/>
            <p:cNvSpPr>
              <a:spLocks noChangeShapeType="1"/>
            </p:cNvSpPr>
            <p:nvPr/>
          </p:nvSpPr>
          <p:spPr bwMode="auto">
            <a:xfrm flipV="1">
              <a:off x="3146" y="3895"/>
              <a:ext cx="1" cy="19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38" name="Line 958"/>
            <p:cNvSpPr>
              <a:spLocks noChangeShapeType="1"/>
            </p:cNvSpPr>
            <p:nvPr/>
          </p:nvSpPr>
          <p:spPr bwMode="auto">
            <a:xfrm flipV="1">
              <a:off x="3150" y="4039"/>
              <a:ext cx="1" cy="4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39" name="Line 959"/>
            <p:cNvSpPr>
              <a:spLocks noChangeShapeType="1"/>
            </p:cNvSpPr>
            <p:nvPr/>
          </p:nvSpPr>
          <p:spPr bwMode="auto">
            <a:xfrm flipV="1">
              <a:off x="3193" y="4005"/>
              <a:ext cx="1" cy="8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40" name="Line 960"/>
            <p:cNvSpPr>
              <a:spLocks noChangeShapeType="1"/>
            </p:cNvSpPr>
            <p:nvPr/>
          </p:nvSpPr>
          <p:spPr bwMode="auto">
            <a:xfrm flipV="1">
              <a:off x="3215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41" name="Line 961"/>
            <p:cNvSpPr>
              <a:spLocks noChangeShapeType="1"/>
            </p:cNvSpPr>
            <p:nvPr/>
          </p:nvSpPr>
          <p:spPr bwMode="auto">
            <a:xfrm flipV="1">
              <a:off x="3225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42" name="Line 962"/>
            <p:cNvSpPr>
              <a:spLocks noChangeShapeType="1"/>
            </p:cNvSpPr>
            <p:nvPr/>
          </p:nvSpPr>
          <p:spPr bwMode="auto">
            <a:xfrm flipV="1">
              <a:off x="3262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43" name="Line 963"/>
            <p:cNvSpPr>
              <a:spLocks noChangeShapeType="1"/>
            </p:cNvSpPr>
            <p:nvPr/>
          </p:nvSpPr>
          <p:spPr bwMode="auto">
            <a:xfrm flipV="1">
              <a:off x="3275" y="4020"/>
              <a:ext cx="1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44" name="Line 964"/>
            <p:cNvSpPr>
              <a:spLocks noChangeShapeType="1"/>
            </p:cNvSpPr>
            <p:nvPr/>
          </p:nvSpPr>
          <p:spPr bwMode="auto">
            <a:xfrm flipV="1">
              <a:off x="3281" y="4047"/>
              <a:ext cx="1" cy="4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45" name="Line 965"/>
            <p:cNvSpPr>
              <a:spLocks noChangeShapeType="1"/>
            </p:cNvSpPr>
            <p:nvPr/>
          </p:nvSpPr>
          <p:spPr bwMode="auto">
            <a:xfrm flipV="1">
              <a:off x="3311" y="4066"/>
              <a:ext cx="1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46" name="Line 966"/>
            <p:cNvSpPr>
              <a:spLocks noChangeShapeType="1"/>
            </p:cNvSpPr>
            <p:nvPr/>
          </p:nvSpPr>
          <p:spPr bwMode="auto">
            <a:xfrm flipV="1">
              <a:off x="3314" y="4066"/>
              <a:ext cx="2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47" name="Line 967"/>
            <p:cNvSpPr>
              <a:spLocks noChangeShapeType="1"/>
            </p:cNvSpPr>
            <p:nvPr/>
          </p:nvSpPr>
          <p:spPr bwMode="auto">
            <a:xfrm flipV="1">
              <a:off x="3340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48" name="Line 968"/>
            <p:cNvSpPr>
              <a:spLocks noChangeShapeType="1"/>
            </p:cNvSpPr>
            <p:nvPr/>
          </p:nvSpPr>
          <p:spPr bwMode="auto">
            <a:xfrm flipV="1">
              <a:off x="3360" y="3998"/>
              <a:ext cx="1" cy="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49" name="Line 969"/>
            <p:cNvSpPr>
              <a:spLocks noChangeShapeType="1"/>
            </p:cNvSpPr>
            <p:nvPr/>
          </p:nvSpPr>
          <p:spPr bwMode="auto">
            <a:xfrm flipV="1">
              <a:off x="3366" y="4049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50" name="Line 970"/>
            <p:cNvSpPr>
              <a:spLocks noChangeShapeType="1"/>
            </p:cNvSpPr>
            <p:nvPr/>
          </p:nvSpPr>
          <p:spPr bwMode="auto">
            <a:xfrm flipV="1">
              <a:off x="3383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51" name="Line 971"/>
            <p:cNvSpPr>
              <a:spLocks noChangeShapeType="1"/>
            </p:cNvSpPr>
            <p:nvPr/>
          </p:nvSpPr>
          <p:spPr bwMode="auto">
            <a:xfrm flipV="1">
              <a:off x="3389" y="4062"/>
              <a:ext cx="2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52" name="Line 972"/>
            <p:cNvSpPr>
              <a:spLocks noChangeShapeType="1"/>
            </p:cNvSpPr>
            <p:nvPr/>
          </p:nvSpPr>
          <p:spPr bwMode="auto">
            <a:xfrm flipV="1">
              <a:off x="3399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53" name="Line 973"/>
            <p:cNvSpPr>
              <a:spLocks noChangeShapeType="1"/>
            </p:cNvSpPr>
            <p:nvPr/>
          </p:nvSpPr>
          <p:spPr bwMode="auto">
            <a:xfrm flipV="1">
              <a:off x="3403" y="4039"/>
              <a:ext cx="1" cy="4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54" name="Line 974"/>
            <p:cNvSpPr>
              <a:spLocks noChangeShapeType="1"/>
            </p:cNvSpPr>
            <p:nvPr/>
          </p:nvSpPr>
          <p:spPr bwMode="auto">
            <a:xfrm flipV="1">
              <a:off x="3448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55" name="Line 975"/>
            <p:cNvSpPr>
              <a:spLocks noChangeShapeType="1"/>
            </p:cNvSpPr>
            <p:nvPr/>
          </p:nvSpPr>
          <p:spPr bwMode="auto">
            <a:xfrm flipV="1">
              <a:off x="3454" y="3692"/>
              <a:ext cx="2" cy="39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56" name="Line 976"/>
            <p:cNvSpPr>
              <a:spLocks noChangeShapeType="1"/>
            </p:cNvSpPr>
            <p:nvPr/>
          </p:nvSpPr>
          <p:spPr bwMode="auto">
            <a:xfrm flipV="1">
              <a:off x="3458" y="3844"/>
              <a:ext cx="1" cy="24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57" name="Line 977"/>
            <p:cNvSpPr>
              <a:spLocks noChangeShapeType="1"/>
            </p:cNvSpPr>
            <p:nvPr/>
          </p:nvSpPr>
          <p:spPr bwMode="auto">
            <a:xfrm flipV="1">
              <a:off x="3462" y="4005"/>
              <a:ext cx="1" cy="8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58" name="Line 978"/>
            <p:cNvSpPr>
              <a:spLocks noChangeShapeType="1"/>
            </p:cNvSpPr>
            <p:nvPr/>
          </p:nvSpPr>
          <p:spPr bwMode="auto">
            <a:xfrm flipV="1">
              <a:off x="3464" y="4034"/>
              <a:ext cx="1" cy="5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59" name="Line 979"/>
            <p:cNvSpPr>
              <a:spLocks noChangeShapeType="1"/>
            </p:cNvSpPr>
            <p:nvPr/>
          </p:nvSpPr>
          <p:spPr bwMode="auto">
            <a:xfrm flipV="1">
              <a:off x="3472" y="4053"/>
              <a:ext cx="1" cy="3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60" name="Line 980"/>
            <p:cNvSpPr>
              <a:spLocks noChangeShapeType="1"/>
            </p:cNvSpPr>
            <p:nvPr/>
          </p:nvSpPr>
          <p:spPr bwMode="auto">
            <a:xfrm flipV="1">
              <a:off x="3474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61" name="Line 981"/>
            <p:cNvSpPr>
              <a:spLocks noChangeShapeType="1"/>
            </p:cNvSpPr>
            <p:nvPr/>
          </p:nvSpPr>
          <p:spPr bwMode="auto">
            <a:xfrm flipV="1">
              <a:off x="3478" y="4062"/>
              <a:ext cx="1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62" name="Line 982"/>
            <p:cNvSpPr>
              <a:spLocks noChangeShapeType="1"/>
            </p:cNvSpPr>
            <p:nvPr/>
          </p:nvSpPr>
          <p:spPr bwMode="auto">
            <a:xfrm flipV="1">
              <a:off x="3481" y="4068"/>
              <a:ext cx="2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63" name="Line 983"/>
            <p:cNvSpPr>
              <a:spLocks noChangeShapeType="1"/>
            </p:cNvSpPr>
            <p:nvPr/>
          </p:nvSpPr>
          <p:spPr bwMode="auto">
            <a:xfrm flipV="1">
              <a:off x="3484" y="4062"/>
              <a:ext cx="1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64" name="Line 984"/>
            <p:cNvSpPr>
              <a:spLocks noChangeShapeType="1"/>
            </p:cNvSpPr>
            <p:nvPr/>
          </p:nvSpPr>
          <p:spPr bwMode="auto">
            <a:xfrm flipV="1">
              <a:off x="3494" y="4062"/>
              <a:ext cx="1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65" name="Line 985"/>
            <p:cNvSpPr>
              <a:spLocks noChangeShapeType="1"/>
            </p:cNvSpPr>
            <p:nvPr/>
          </p:nvSpPr>
          <p:spPr bwMode="auto">
            <a:xfrm flipV="1">
              <a:off x="3511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66" name="Line 986"/>
            <p:cNvSpPr>
              <a:spLocks noChangeShapeType="1"/>
            </p:cNvSpPr>
            <p:nvPr/>
          </p:nvSpPr>
          <p:spPr bwMode="auto">
            <a:xfrm flipV="1">
              <a:off x="3527" y="4057"/>
              <a:ext cx="1" cy="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67" name="Line 987"/>
            <p:cNvSpPr>
              <a:spLocks noChangeShapeType="1"/>
            </p:cNvSpPr>
            <p:nvPr/>
          </p:nvSpPr>
          <p:spPr bwMode="auto">
            <a:xfrm flipV="1">
              <a:off x="3531" y="4043"/>
              <a:ext cx="1" cy="4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68" name="Line 988"/>
            <p:cNvSpPr>
              <a:spLocks noChangeShapeType="1"/>
            </p:cNvSpPr>
            <p:nvPr/>
          </p:nvSpPr>
          <p:spPr bwMode="auto">
            <a:xfrm flipV="1">
              <a:off x="3533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69" name="Line 989"/>
            <p:cNvSpPr>
              <a:spLocks noChangeShapeType="1"/>
            </p:cNvSpPr>
            <p:nvPr/>
          </p:nvSpPr>
          <p:spPr bwMode="auto">
            <a:xfrm flipV="1">
              <a:off x="3540" y="4057"/>
              <a:ext cx="2" cy="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70" name="Line 990"/>
            <p:cNvSpPr>
              <a:spLocks noChangeShapeType="1"/>
            </p:cNvSpPr>
            <p:nvPr/>
          </p:nvSpPr>
          <p:spPr bwMode="auto">
            <a:xfrm flipV="1">
              <a:off x="3570" y="4066"/>
              <a:ext cx="1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71" name="Line 991"/>
            <p:cNvSpPr>
              <a:spLocks noChangeShapeType="1"/>
            </p:cNvSpPr>
            <p:nvPr/>
          </p:nvSpPr>
          <p:spPr bwMode="auto">
            <a:xfrm flipV="1">
              <a:off x="3574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72" name="Line 992"/>
            <p:cNvSpPr>
              <a:spLocks noChangeShapeType="1"/>
            </p:cNvSpPr>
            <p:nvPr/>
          </p:nvSpPr>
          <p:spPr bwMode="auto">
            <a:xfrm flipV="1">
              <a:off x="3583" y="3907"/>
              <a:ext cx="2" cy="18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73" name="Line 993"/>
            <p:cNvSpPr>
              <a:spLocks noChangeShapeType="1"/>
            </p:cNvSpPr>
            <p:nvPr/>
          </p:nvSpPr>
          <p:spPr bwMode="auto">
            <a:xfrm flipV="1">
              <a:off x="3586" y="4039"/>
              <a:ext cx="1" cy="4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74" name="Line 994"/>
            <p:cNvSpPr>
              <a:spLocks noChangeShapeType="1"/>
            </p:cNvSpPr>
            <p:nvPr/>
          </p:nvSpPr>
          <p:spPr bwMode="auto">
            <a:xfrm flipV="1">
              <a:off x="3593" y="4053"/>
              <a:ext cx="1" cy="3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75" name="Line 995"/>
            <p:cNvSpPr>
              <a:spLocks noChangeShapeType="1"/>
            </p:cNvSpPr>
            <p:nvPr/>
          </p:nvSpPr>
          <p:spPr bwMode="auto">
            <a:xfrm flipV="1">
              <a:off x="3599" y="4070"/>
              <a:ext cx="2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76" name="Line 996"/>
            <p:cNvSpPr>
              <a:spLocks noChangeShapeType="1"/>
            </p:cNvSpPr>
            <p:nvPr/>
          </p:nvSpPr>
          <p:spPr bwMode="auto">
            <a:xfrm flipV="1">
              <a:off x="3603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77" name="Line 997"/>
            <p:cNvSpPr>
              <a:spLocks noChangeShapeType="1"/>
            </p:cNvSpPr>
            <p:nvPr/>
          </p:nvSpPr>
          <p:spPr bwMode="auto">
            <a:xfrm flipV="1">
              <a:off x="3609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78" name="Line 998"/>
            <p:cNvSpPr>
              <a:spLocks noChangeShapeType="1"/>
            </p:cNvSpPr>
            <p:nvPr/>
          </p:nvSpPr>
          <p:spPr bwMode="auto">
            <a:xfrm flipV="1">
              <a:off x="3613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79" name="Line 999"/>
            <p:cNvSpPr>
              <a:spLocks noChangeShapeType="1"/>
            </p:cNvSpPr>
            <p:nvPr/>
          </p:nvSpPr>
          <p:spPr bwMode="auto">
            <a:xfrm flipV="1">
              <a:off x="3615" y="4068"/>
              <a:ext cx="2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80" name="Line 1000"/>
            <p:cNvSpPr>
              <a:spLocks noChangeShapeType="1"/>
            </p:cNvSpPr>
            <p:nvPr/>
          </p:nvSpPr>
          <p:spPr bwMode="auto">
            <a:xfrm flipV="1">
              <a:off x="3625" y="4066"/>
              <a:ext cx="1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81" name="Line 1001"/>
            <p:cNvSpPr>
              <a:spLocks noChangeShapeType="1"/>
            </p:cNvSpPr>
            <p:nvPr/>
          </p:nvSpPr>
          <p:spPr bwMode="auto">
            <a:xfrm flipV="1">
              <a:off x="3635" y="4062"/>
              <a:ext cx="1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82" name="Line 1002"/>
            <p:cNvSpPr>
              <a:spLocks noChangeShapeType="1"/>
            </p:cNvSpPr>
            <p:nvPr/>
          </p:nvSpPr>
          <p:spPr bwMode="auto">
            <a:xfrm flipV="1">
              <a:off x="3652" y="4049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83" name="Line 1003"/>
            <p:cNvSpPr>
              <a:spLocks noChangeShapeType="1"/>
            </p:cNvSpPr>
            <p:nvPr/>
          </p:nvSpPr>
          <p:spPr bwMode="auto">
            <a:xfrm flipV="1">
              <a:off x="3672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84" name="Line 1004"/>
            <p:cNvSpPr>
              <a:spLocks noChangeShapeType="1"/>
            </p:cNvSpPr>
            <p:nvPr/>
          </p:nvSpPr>
          <p:spPr bwMode="auto">
            <a:xfrm flipV="1">
              <a:off x="3674" y="4059"/>
              <a:ext cx="2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85" name="Line 1005"/>
            <p:cNvSpPr>
              <a:spLocks noChangeShapeType="1"/>
            </p:cNvSpPr>
            <p:nvPr/>
          </p:nvSpPr>
          <p:spPr bwMode="auto">
            <a:xfrm flipV="1">
              <a:off x="3678" y="4043"/>
              <a:ext cx="1" cy="4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86" name="Line 1006"/>
            <p:cNvSpPr>
              <a:spLocks noChangeShapeType="1"/>
            </p:cNvSpPr>
            <p:nvPr/>
          </p:nvSpPr>
          <p:spPr bwMode="auto">
            <a:xfrm flipV="1">
              <a:off x="3714" y="4007"/>
              <a:ext cx="1" cy="8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87" name="Line 1007"/>
            <p:cNvSpPr>
              <a:spLocks noChangeShapeType="1"/>
            </p:cNvSpPr>
            <p:nvPr/>
          </p:nvSpPr>
          <p:spPr bwMode="auto">
            <a:xfrm flipV="1">
              <a:off x="3717" y="4068"/>
              <a:ext cx="2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88" name="Line 1008"/>
            <p:cNvSpPr>
              <a:spLocks noChangeShapeType="1"/>
            </p:cNvSpPr>
            <p:nvPr/>
          </p:nvSpPr>
          <p:spPr bwMode="auto">
            <a:xfrm flipV="1">
              <a:off x="3731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89" name="Line 1009"/>
            <p:cNvSpPr>
              <a:spLocks noChangeShapeType="1"/>
            </p:cNvSpPr>
            <p:nvPr/>
          </p:nvSpPr>
          <p:spPr bwMode="auto">
            <a:xfrm flipV="1">
              <a:off x="3747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90" name="Line 1010"/>
            <p:cNvSpPr>
              <a:spLocks noChangeShapeType="1"/>
            </p:cNvSpPr>
            <p:nvPr/>
          </p:nvSpPr>
          <p:spPr bwMode="auto">
            <a:xfrm flipV="1">
              <a:off x="3757" y="4062"/>
              <a:ext cx="1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91" name="Line 1011"/>
            <p:cNvSpPr>
              <a:spLocks noChangeShapeType="1"/>
            </p:cNvSpPr>
            <p:nvPr/>
          </p:nvSpPr>
          <p:spPr bwMode="auto">
            <a:xfrm flipV="1">
              <a:off x="3782" y="4066"/>
              <a:ext cx="2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92" name="Line 1012"/>
            <p:cNvSpPr>
              <a:spLocks noChangeShapeType="1"/>
            </p:cNvSpPr>
            <p:nvPr/>
          </p:nvSpPr>
          <p:spPr bwMode="auto">
            <a:xfrm flipV="1">
              <a:off x="3790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93" name="Line 1013"/>
            <p:cNvSpPr>
              <a:spLocks noChangeShapeType="1"/>
            </p:cNvSpPr>
            <p:nvPr/>
          </p:nvSpPr>
          <p:spPr bwMode="auto">
            <a:xfrm flipV="1">
              <a:off x="3796" y="3886"/>
              <a:ext cx="1" cy="20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94" name="Line 1014"/>
            <p:cNvSpPr>
              <a:spLocks noChangeShapeType="1"/>
            </p:cNvSpPr>
            <p:nvPr/>
          </p:nvSpPr>
          <p:spPr bwMode="auto">
            <a:xfrm flipV="1">
              <a:off x="3800" y="3780"/>
              <a:ext cx="1" cy="30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95" name="Line 1015"/>
            <p:cNvSpPr>
              <a:spLocks noChangeShapeType="1"/>
            </p:cNvSpPr>
            <p:nvPr/>
          </p:nvSpPr>
          <p:spPr bwMode="auto">
            <a:xfrm flipV="1">
              <a:off x="3806" y="4026"/>
              <a:ext cx="1" cy="6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96" name="Line 1016"/>
            <p:cNvSpPr>
              <a:spLocks noChangeShapeType="1"/>
            </p:cNvSpPr>
            <p:nvPr/>
          </p:nvSpPr>
          <p:spPr bwMode="auto">
            <a:xfrm flipV="1">
              <a:off x="3813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97" name="Line 1017"/>
            <p:cNvSpPr>
              <a:spLocks noChangeShapeType="1"/>
            </p:cNvSpPr>
            <p:nvPr/>
          </p:nvSpPr>
          <p:spPr bwMode="auto">
            <a:xfrm flipV="1">
              <a:off x="3816" y="3969"/>
              <a:ext cx="1" cy="1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98" name="Line 1018"/>
            <p:cNvSpPr>
              <a:spLocks noChangeShapeType="1"/>
            </p:cNvSpPr>
            <p:nvPr/>
          </p:nvSpPr>
          <p:spPr bwMode="auto">
            <a:xfrm flipV="1">
              <a:off x="3819" y="4039"/>
              <a:ext cx="2" cy="4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99" name="Line 1019"/>
            <p:cNvSpPr>
              <a:spLocks noChangeShapeType="1"/>
            </p:cNvSpPr>
            <p:nvPr/>
          </p:nvSpPr>
          <p:spPr bwMode="auto">
            <a:xfrm flipV="1">
              <a:off x="3823" y="4041"/>
              <a:ext cx="1" cy="4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900" name="Line 1020"/>
            <p:cNvSpPr>
              <a:spLocks noChangeShapeType="1"/>
            </p:cNvSpPr>
            <p:nvPr/>
          </p:nvSpPr>
          <p:spPr bwMode="auto">
            <a:xfrm flipV="1">
              <a:off x="3825" y="4053"/>
              <a:ext cx="2" cy="3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901" name="Line 1021"/>
            <p:cNvSpPr>
              <a:spLocks noChangeShapeType="1"/>
            </p:cNvSpPr>
            <p:nvPr/>
          </p:nvSpPr>
          <p:spPr bwMode="auto">
            <a:xfrm flipV="1">
              <a:off x="3833" y="4032"/>
              <a:ext cx="1" cy="5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902" name="Line 1022"/>
            <p:cNvSpPr>
              <a:spLocks noChangeShapeType="1"/>
            </p:cNvSpPr>
            <p:nvPr/>
          </p:nvSpPr>
          <p:spPr bwMode="auto">
            <a:xfrm flipV="1">
              <a:off x="3835" y="4005"/>
              <a:ext cx="1" cy="8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903" name="Line 1023"/>
            <p:cNvSpPr>
              <a:spLocks noChangeShapeType="1"/>
            </p:cNvSpPr>
            <p:nvPr/>
          </p:nvSpPr>
          <p:spPr bwMode="auto">
            <a:xfrm flipV="1">
              <a:off x="3845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28" name="Line 0"/>
            <p:cNvSpPr>
              <a:spLocks noChangeShapeType="1"/>
            </p:cNvSpPr>
            <p:nvPr/>
          </p:nvSpPr>
          <p:spPr bwMode="auto">
            <a:xfrm flipV="1">
              <a:off x="3859" y="3969"/>
              <a:ext cx="1" cy="1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29" name="Line 1"/>
            <p:cNvSpPr>
              <a:spLocks noChangeShapeType="1"/>
            </p:cNvSpPr>
            <p:nvPr/>
          </p:nvSpPr>
          <p:spPr bwMode="auto">
            <a:xfrm flipV="1">
              <a:off x="3862" y="3931"/>
              <a:ext cx="2" cy="1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30" name="Line 2"/>
            <p:cNvSpPr>
              <a:spLocks noChangeShapeType="1"/>
            </p:cNvSpPr>
            <p:nvPr/>
          </p:nvSpPr>
          <p:spPr bwMode="auto">
            <a:xfrm flipV="1">
              <a:off x="3865" y="4049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31" name="Line 3"/>
            <p:cNvSpPr>
              <a:spLocks noChangeShapeType="1"/>
            </p:cNvSpPr>
            <p:nvPr/>
          </p:nvSpPr>
          <p:spPr bwMode="auto">
            <a:xfrm flipV="1">
              <a:off x="3872" y="4057"/>
              <a:ext cx="1" cy="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32" name="Line 4"/>
            <p:cNvSpPr>
              <a:spLocks noChangeShapeType="1"/>
            </p:cNvSpPr>
            <p:nvPr/>
          </p:nvSpPr>
          <p:spPr bwMode="auto">
            <a:xfrm flipV="1">
              <a:off x="3875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33" name="Line 5"/>
            <p:cNvSpPr>
              <a:spLocks noChangeShapeType="1"/>
            </p:cNvSpPr>
            <p:nvPr/>
          </p:nvSpPr>
          <p:spPr bwMode="auto">
            <a:xfrm flipV="1">
              <a:off x="3882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34" name="Line 6"/>
            <p:cNvSpPr>
              <a:spLocks noChangeShapeType="1"/>
            </p:cNvSpPr>
            <p:nvPr/>
          </p:nvSpPr>
          <p:spPr bwMode="auto">
            <a:xfrm flipV="1">
              <a:off x="3892" y="4020"/>
              <a:ext cx="1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35" name="Line 7"/>
            <p:cNvSpPr>
              <a:spLocks noChangeShapeType="1"/>
            </p:cNvSpPr>
            <p:nvPr/>
          </p:nvSpPr>
          <p:spPr bwMode="auto">
            <a:xfrm flipV="1">
              <a:off x="3894" y="4005"/>
              <a:ext cx="1" cy="8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36" name="Line 8"/>
            <p:cNvSpPr>
              <a:spLocks noChangeShapeType="1"/>
            </p:cNvSpPr>
            <p:nvPr/>
          </p:nvSpPr>
          <p:spPr bwMode="auto">
            <a:xfrm flipV="1">
              <a:off x="3898" y="4003"/>
              <a:ext cx="1" cy="8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37" name="Line 9"/>
            <p:cNvSpPr>
              <a:spLocks noChangeShapeType="1"/>
            </p:cNvSpPr>
            <p:nvPr/>
          </p:nvSpPr>
          <p:spPr bwMode="auto">
            <a:xfrm flipV="1">
              <a:off x="3902" y="3944"/>
              <a:ext cx="1" cy="14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38" name="Line 10"/>
            <p:cNvSpPr>
              <a:spLocks noChangeShapeType="1"/>
            </p:cNvSpPr>
            <p:nvPr/>
          </p:nvSpPr>
          <p:spPr bwMode="auto">
            <a:xfrm flipV="1">
              <a:off x="3904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39" name="Line 11"/>
            <p:cNvSpPr>
              <a:spLocks noChangeShapeType="1"/>
            </p:cNvSpPr>
            <p:nvPr/>
          </p:nvSpPr>
          <p:spPr bwMode="auto">
            <a:xfrm flipV="1">
              <a:off x="3908" y="4066"/>
              <a:ext cx="1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40" name="Line 12"/>
            <p:cNvSpPr>
              <a:spLocks noChangeShapeType="1"/>
            </p:cNvSpPr>
            <p:nvPr/>
          </p:nvSpPr>
          <p:spPr bwMode="auto">
            <a:xfrm flipV="1">
              <a:off x="3924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41" name="Line 13"/>
            <p:cNvSpPr>
              <a:spLocks noChangeShapeType="1"/>
            </p:cNvSpPr>
            <p:nvPr/>
          </p:nvSpPr>
          <p:spPr bwMode="auto">
            <a:xfrm flipV="1">
              <a:off x="3927" y="4057"/>
              <a:ext cx="2" cy="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42" name="Line 14"/>
            <p:cNvSpPr>
              <a:spLocks noChangeShapeType="1"/>
            </p:cNvSpPr>
            <p:nvPr/>
          </p:nvSpPr>
          <p:spPr bwMode="auto">
            <a:xfrm flipV="1">
              <a:off x="3970" y="3979"/>
              <a:ext cx="2" cy="10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43" name="Line 15"/>
            <p:cNvSpPr>
              <a:spLocks noChangeShapeType="1"/>
            </p:cNvSpPr>
            <p:nvPr/>
          </p:nvSpPr>
          <p:spPr bwMode="auto">
            <a:xfrm flipV="1">
              <a:off x="3973" y="3993"/>
              <a:ext cx="1" cy="9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44" name="Line 16"/>
            <p:cNvSpPr>
              <a:spLocks noChangeShapeType="1"/>
            </p:cNvSpPr>
            <p:nvPr/>
          </p:nvSpPr>
          <p:spPr bwMode="auto">
            <a:xfrm flipV="1">
              <a:off x="3977" y="4039"/>
              <a:ext cx="1" cy="4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45" name="Line 17"/>
            <p:cNvSpPr>
              <a:spLocks noChangeShapeType="1"/>
            </p:cNvSpPr>
            <p:nvPr/>
          </p:nvSpPr>
          <p:spPr bwMode="auto">
            <a:xfrm flipV="1">
              <a:off x="3990" y="4057"/>
              <a:ext cx="1" cy="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46" name="Line 18"/>
            <p:cNvSpPr>
              <a:spLocks noChangeShapeType="1"/>
            </p:cNvSpPr>
            <p:nvPr/>
          </p:nvSpPr>
          <p:spPr bwMode="auto">
            <a:xfrm flipV="1">
              <a:off x="4006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47" name="Line 19"/>
            <p:cNvSpPr>
              <a:spLocks noChangeShapeType="1"/>
            </p:cNvSpPr>
            <p:nvPr/>
          </p:nvSpPr>
          <p:spPr bwMode="auto">
            <a:xfrm flipV="1">
              <a:off x="4029" y="4068"/>
              <a:ext cx="2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48" name="Line 20"/>
            <p:cNvSpPr>
              <a:spLocks noChangeShapeType="1"/>
            </p:cNvSpPr>
            <p:nvPr/>
          </p:nvSpPr>
          <p:spPr bwMode="auto">
            <a:xfrm flipV="1">
              <a:off x="4045" y="4053"/>
              <a:ext cx="2" cy="3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49" name="Line 21"/>
            <p:cNvSpPr>
              <a:spLocks noChangeShapeType="1"/>
            </p:cNvSpPr>
            <p:nvPr/>
          </p:nvSpPr>
          <p:spPr bwMode="auto">
            <a:xfrm flipV="1">
              <a:off x="4063" y="4003"/>
              <a:ext cx="1" cy="8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50" name="Line 22"/>
            <p:cNvSpPr>
              <a:spLocks noChangeShapeType="1"/>
            </p:cNvSpPr>
            <p:nvPr/>
          </p:nvSpPr>
          <p:spPr bwMode="auto">
            <a:xfrm flipV="1">
              <a:off x="4065" y="4062"/>
              <a:ext cx="1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51" name="Line 23"/>
            <p:cNvSpPr>
              <a:spLocks noChangeShapeType="1"/>
            </p:cNvSpPr>
            <p:nvPr/>
          </p:nvSpPr>
          <p:spPr bwMode="auto">
            <a:xfrm flipV="1">
              <a:off x="4069" y="4032"/>
              <a:ext cx="1" cy="5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52" name="Line 24"/>
            <p:cNvSpPr>
              <a:spLocks noChangeShapeType="1"/>
            </p:cNvSpPr>
            <p:nvPr/>
          </p:nvSpPr>
          <p:spPr bwMode="auto">
            <a:xfrm flipV="1">
              <a:off x="4075" y="4053"/>
              <a:ext cx="1" cy="3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53" name="Line 25"/>
            <p:cNvSpPr>
              <a:spLocks noChangeShapeType="1"/>
            </p:cNvSpPr>
            <p:nvPr/>
          </p:nvSpPr>
          <p:spPr bwMode="auto">
            <a:xfrm flipV="1">
              <a:off x="4079" y="4047"/>
              <a:ext cx="1" cy="4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54" name="Line 26"/>
            <p:cNvSpPr>
              <a:spLocks noChangeShapeType="1"/>
            </p:cNvSpPr>
            <p:nvPr/>
          </p:nvSpPr>
          <p:spPr bwMode="auto">
            <a:xfrm flipV="1">
              <a:off x="4082" y="4053"/>
              <a:ext cx="1" cy="3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55" name="Line 27"/>
            <p:cNvSpPr>
              <a:spLocks noChangeShapeType="1"/>
            </p:cNvSpPr>
            <p:nvPr/>
          </p:nvSpPr>
          <p:spPr bwMode="auto">
            <a:xfrm flipV="1">
              <a:off x="4094" y="4068"/>
              <a:ext cx="2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56" name="Line 28"/>
            <p:cNvSpPr>
              <a:spLocks noChangeShapeType="1"/>
            </p:cNvSpPr>
            <p:nvPr/>
          </p:nvSpPr>
          <p:spPr bwMode="auto">
            <a:xfrm flipV="1">
              <a:off x="4114" y="4066"/>
              <a:ext cx="1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57" name="Line 29"/>
            <p:cNvSpPr>
              <a:spLocks noChangeShapeType="1"/>
            </p:cNvSpPr>
            <p:nvPr/>
          </p:nvSpPr>
          <p:spPr bwMode="auto">
            <a:xfrm flipV="1">
              <a:off x="4131" y="3849"/>
              <a:ext cx="2" cy="2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58" name="Line 30"/>
            <p:cNvSpPr>
              <a:spLocks noChangeShapeType="1"/>
            </p:cNvSpPr>
            <p:nvPr/>
          </p:nvSpPr>
          <p:spPr bwMode="auto">
            <a:xfrm flipV="1">
              <a:off x="4134" y="3825"/>
              <a:ext cx="1" cy="26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59" name="Line 31"/>
            <p:cNvSpPr>
              <a:spLocks noChangeShapeType="1"/>
            </p:cNvSpPr>
            <p:nvPr/>
          </p:nvSpPr>
          <p:spPr bwMode="auto">
            <a:xfrm flipV="1">
              <a:off x="4137" y="4026"/>
              <a:ext cx="2" cy="6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60" name="Line 32"/>
            <p:cNvSpPr>
              <a:spLocks noChangeShapeType="1"/>
            </p:cNvSpPr>
            <p:nvPr/>
          </p:nvSpPr>
          <p:spPr bwMode="auto">
            <a:xfrm flipV="1">
              <a:off x="4141" y="4005"/>
              <a:ext cx="1" cy="8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61" name="Line 33"/>
            <p:cNvSpPr>
              <a:spLocks noChangeShapeType="1"/>
            </p:cNvSpPr>
            <p:nvPr/>
          </p:nvSpPr>
          <p:spPr bwMode="auto">
            <a:xfrm flipV="1">
              <a:off x="4144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62" name="Line 34"/>
            <p:cNvSpPr>
              <a:spLocks noChangeShapeType="1"/>
            </p:cNvSpPr>
            <p:nvPr/>
          </p:nvSpPr>
          <p:spPr bwMode="auto">
            <a:xfrm flipV="1">
              <a:off x="4161" y="3726"/>
              <a:ext cx="1" cy="36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63" name="Line 35"/>
            <p:cNvSpPr>
              <a:spLocks noChangeShapeType="1"/>
            </p:cNvSpPr>
            <p:nvPr/>
          </p:nvSpPr>
          <p:spPr bwMode="auto">
            <a:xfrm flipV="1">
              <a:off x="4163" y="4005"/>
              <a:ext cx="2" cy="8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64" name="Line 36"/>
            <p:cNvSpPr>
              <a:spLocks noChangeShapeType="1"/>
            </p:cNvSpPr>
            <p:nvPr/>
          </p:nvSpPr>
          <p:spPr bwMode="auto">
            <a:xfrm flipV="1">
              <a:off x="4167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65" name="Line 37"/>
            <p:cNvSpPr>
              <a:spLocks noChangeShapeType="1"/>
            </p:cNvSpPr>
            <p:nvPr/>
          </p:nvSpPr>
          <p:spPr bwMode="auto">
            <a:xfrm flipV="1">
              <a:off x="4173" y="4053"/>
              <a:ext cx="1" cy="3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66" name="Line 38"/>
            <p:cNvSpPr>
              <a:spLocks noChangeShapeType="1"/>
            </p:cNvSpPr>
            <p:nvPr/>
          </p:nvSpPr>
          <p:spPr bwMode="auto">
            <a:xfrm flipV="1">
              <a:off x="4177" y="4066"/>
              <a:ext cx="1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67" name="Line 39"/>
            <p:cNvSpPr>
              <a:spLocks noChangeShapeType="1"/>
            </p:cNvSpPr>
            <p:nvPr/>
          </p:nvSpPr>
          <p:spPr bwMode="auto">
            <a:xfrm flipV="1">
              <a:off x="4180" y="4066"/>
              <a:ext cx="2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68" name="Line 40"/>
            <p:cNvSpPr>
              <a:spLocks noChangeShapeType="1"/>
            </p:cNvSpPr>
            <p:nvPr/>
          </p:nvSpPr>
          <p:spPr bwMode="auto">
            <a:xfrm flipV="1">
              <a:off x="4187" y="3665"/>
              <a:ext cx="1" cy="42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69" name="Line 41"/>
            <p:cNvSpPr>
              <a:spLocks noChangeShapeType="1"/>
            </p:cNvSpPr>
            <p:nvPr/>
          </p:nvSpPr>
          <p:spPr bwMode="auto">
            <a:xfrm flipV="1">
              <a:off x="4190" y="3996"/>
              <a:ext cx="2" cy="9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70" name="Line 42"/>
            <p:cNvSpPr>
              <a:spLocks noChangeShapeType="1"/>
            </p:cNvSpPr>
            <p:nvPr/>
          </p:nvSpPr>
          <p:spPr bwMode="auto">
            <a:xfrm flipV="1">
              <a:off x="4203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71" name="Line 43"/>
            <p:cNvSpPr>
              <a:spLocks noChangeShapeType="1"/>
            </p:cNvSpPr>
            <p:nvPr/>
          </p:nvSpPr>
          <p:spPr bwMode="auto">
            <a:xfrm flipV="1">
              <a:off x="4206" y="4070"/>
              <a:ext cx="2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72" name="Line 44"/>
            <p:cNvSpPr>
              <a:spLocks noChangeShapeType="1"/>
            </p:cNvSpPr>
            <p:nvPr/>
          </p:nvSpPr>
          <p:spPr bwMode="auto">
            <a:xfrm flipV="1">
              <a:off x="4259" y="4047"/>
              <a:ext cx="1" cy="4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73" name="Line 45"/>
            <p:cNvSpPr>
              <a:spLocks noChangeShapeType="1"/>
            </p:cNvSpPr>
            <p:nvPr/>
          </p:nvSpPr>
          <p:spPr bwMode="auto">
            <a:xfrm flipV="1">
              <a:off x="4262" y="4057"/>
              <a:ext cx="1" cy="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74" name="Line 46"/>
            <p:cNvSpPr>
              <a:spLocks noChangeShapeType="1"/>
            </p:cNvSpPr>
            <p:nvPr/>
          </p:nvSpPr>
          <p:spPr bwMode="auto">
            <a:xfrm flipV="1">
              <a:off x="4265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75" name="Line 47"/>
            <p:cNvSpPr>
              <a:spLocks noChangeShapeType="1"/>
            </p:cNvSpPr>
            <p:nvPr/>
          </p:nvSpPr>
          <p:spPr bwMode="auto">
            <a:xfrm flipV="1">
              <a:off x="4269" y="3477"/>
              <a:ext cx="1" cy="6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76" name="Line 48"/>
            <p:cNvSpPr>
              <a:spLocks noChangeShapeType="1"/>
            </p:cNvSpPr>
            <p:nvPr/>
          </p:nvSpPr>
          <p:spPr bwMode="auto">
            <a:xfrm flipV="1">
              <a:off x="4271" y="3921"/>
              <a:ext cx="2" cy="16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77" name="Line 49"/>
            <p:cNvSpPr>
              <a:spLocks noChangeShapeType="1"/>
            </p:cNvSpPr>
            <p:nvPr/>
          </p:nvSpPr>
          <p:spPr bwMode="auto">
            <a:xfrm flipV="1">
              <a:off x="4275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78" name="Line 50"/>
            <p:cNvSpPr>
              <a:spLocks noChangeShapeType="1"/>
            </p:cNvSpPr>
            <p:nvPr/>
          </p:nvSpPr>
          <p:spPr bwMode="auto">
            <a:xfrm flipV="1">
              <a:off x="4311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79" name="Line 51"/>
            <p:cNvSpPr>
              <a:spLocks noChangeShapeType="1"/>
            </p:cNvSpPr>
            <p:nvPr/>
          </p:nvSpPr>
          <p:spPr bwMode="auto">
            <a:xfrm flipV="1">
              <a:off x="4314" y="3940"/>
              <a:ext cx="2" cy="14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80" name="Line 52"/>
            <p:cNvSpPr>
              <a:spLocks noChangeShapeType="1"/>
            </p:cNvSpPr>
            <p:nvPr/>
          </p:nvSpPr>
          <p:spPr bwMode="auto">
            <a:xfrm flipV="1">
              <a:off x="4318" y="4047"/>
              <a:ext cx="1" cy="4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81" name="Line 53"/>
            <p:cNvSpPr>
              <a:spLocks noChangeShapeType="1"/>
            </p:cNvSpPr>
            <p:nvPr/>
          </p:nvSpPr>
          <p:spPr bwMode="auto">
            <a:xfrm flipV="1">
              <a:off x="4322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82" name="Line 54"/>
            <p:cNvSpPr>
              <a:spLocks noChangeShapeType="1"/>
            </p:cNvSpPr>
            <p:nvPr/>
          </p:nvSpPr>
          <p:spPr bwMode="auto">
            <a:xfrm flipV="1">
              <a:off x="4344" y="4066"/>
              <a:ext cx="1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83" name="Line 55"/>
            <p:cNvSpPr>
              <a:spLocks noChangeShapeType="1"/>
            </p:cNvSpPr>
            <p:nvPr/>
          </p:nvSpPr>
          <p:spPr bwMode="auto">
            <a:xfrm flipV="1">
              <a:off x="4393" y="4007"/>
              <a:ext cx="1" cy="8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84" name="Line 56"/>
            <p:cNvSpPr>
              <a:spLocks noChangeShapeType="1"/>
            </p:cNvSpPr>
            <p:nvPr/>
          </p:nvSpPr>
          <p:spPr bwMode="auto">
            <a:xfrm flipV="1">
              <a:off x="4479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85" name="Line 57"/>
            <p:cNvSpPr>
              <a:spLocks noChangeShapeType="1"/>
            </p:cNvSpPr>
            <p:nvPr/>
          </p:nvSpPr>
          <p:spPr bwMode="auto">
            <a:xfrm flipV="1">
              <a:off x="4518" y="4057"/>
              <a:ext cx="2" cy="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86" name="Line 58"/>
            <p:cNvSpPr>
              <a:spLocks noChangeShapeType="1"/>
            </p:cNvSpPr>
            <p:nvPr/>
          </p:nvSpPr>
          <p:spPr bwMode="auto">
            <a:xfrm flipV="1">
              <a:off x="4550" y="4057"/>
              <a:ext cx="2" cy="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87" name="Line 59"/>
            <p:cNvSpPr>
              <a:spLocks noChangeShapeType="1"/>
            </p:cNvSpPr>
            <p:nvPr/>
          </p:nvSpPr>
          <p:spPr bwMode="auto">
            <a:xfrm flipV="1">
              <a:off x="4577" y="4070"/>
              <a:ext cx="2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88" name="Line 60"/>
            <p:cNvSpPr>
              <a:spLocks noChangeShapeType="1"/>
            </p:cNvSpPr>
            <p:nvPr/>
          </p:nvSpPr>
          <p:spPr bwMode="auto">
            <a:xfrm flipV="1">
              <a:off x="4597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89" name="Line 61"/>
            <p:cNvSpPr>
              <a:spLocks noChangeShapeType="1"/>
            </p:cNvSpPr>
            <p:nvPr/>
          </p:nvSpPr>
          <p:spPr bwMode="auto">
            <a:xfrm flipV="1">
              <a:off x="4603" y="4062"/>
              <a:ext cx="1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90" name="Line 62"/>
            <p:cNvSpPr>
              <a:spLocks noChangeShapeType="1"/>
            </p:cNvSpPr>
            <p:nvPr/>
          </p:nvSpPr>
          <p:spPr bwMode="auto">
            <a:xfrm flipV="1">
              <a:off x="4607" y="4032"/>
              <a:ext cx="1" cy="5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91" name="Line 63"/>
            <p:cNvSpPr>
              <a:spLocks noChangeShapeType="1"/>
            </p:cNvSpPr>
            <p:nvPr/>
          </p:nvSpPr>
          <p:spPr bwMode="auto">
            <a:xfrm flipV="1">
              <a:off x="4610" y="4068"/>
              <a:ext cx="2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92" name="Line 64"/>
            <p:cNvSpPr>
              <a:spLocks noChangeShapeType="1"/>
            </p:cNvSpPr>
            <p:nvPr/>
          </p:nvSpPr>
          <p:spPr bwMode="auto">
            <a:xfrm flipV="1">
              <a:off x="4650" y="4066"/>
              <a:ext cx="1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93" name="Line 65"/>
            <p:cNvSpPr>
              <a:spLocks noChangeShapeType="1"/>
            </p:cNvSpPr>
            <p:nvPr/>
          </p:nvSpPr>
          <p:spPr bwMode="auto">
            <a:xfrm flipV="1">
              <a:off x="4656" y="3682"/>
              <a:ext cx="1" cy="40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94" name="Line 66"/>
            <p:cNvSpPr>
              <a:spLocks noChangeShapeType="1"/>
            </p:cNvSpPr>
            <p:nvPr/>
          </p:nvSpPr>
          <p:spPr bwMode="auto">
            <a:xfrm flipV="1">
              <a:off x="4660" y="3957"/>
              <a:ext cx="1" cy="1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95" name="Line 67"/>
            <p:cNvSpPr>
              <a:spLocks noChangeShapeType="1"/>
            </p:cNvSpPr>
            <p:nvPr/>
          </p:nvSpPr>
          <p:spPr bwMode="auto">
            <a:xfrm flipV="1">
              <a:off x="4662" y="4047"/>
              <a:ext cx="1" cy="4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96" name="Line 68"/>
            <p:cNvSpPr>
              <a:spLocks noChangeShapeType="1"/>
            </p:cNvSpPr>
            <p:nvPr/>
          </p:nvSpPr>
          <p:spPr bwMode="auto">
            <a:xfrm flipV="1">
              <a:off x="4676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97" name="Line 69"/>
            <p:cNvSpPr>
              <a:spLocks noChangeShapeType="1"/>
            </p:cNvSpPr>
            <p:nvPr/>
          </p:nvSpPr>
          <p:spPr bwMode="auto">
            <a:xfrm flipV="1">
              <a:off x="4705" y="3948"/>
              <a:ext cx="1" cy="13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98" name="Line 70"/>
            <p:cNvSpPr>
              <a:spLocks noChangeShapeType="1"/>
            </p:cNvSpPr>
            <p:nvPr/>
          </p:nvSpPr>
          <p:spPr bwMode="auto">
            <a:xfrm flipV="1">
              <a:off x="4709" y="4005"/>
              <a:ext cx="1" cy="8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99" name="Line 71"/>
            <p:cNvSpPr>
              <a:spLocks noChangeShapeType="1"/>
            </p:cNvSpPr>
            <p:nvPr/>
          </p:nvSpPr>
          <p:spPr bwMode="auto">
            <a:xfrm flipV="1">
              <a:off x="4711" y="4047"/>
              <a:ext cx="1" cy="4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00" name="Line 72"/>
            <p:cNvSpPr>
              <a:spLocks noChangeShapeType="1"/>
            </p:cNvSpPr>
            <p:nvPr/>
          </p:nvSpPr>
          <p:spPr bwMode="auto">
            <a:xfrm flipV="1">
              <a:off x="4748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01" name="Line 73"/>
            <p:cNvSpPr>
              <a:spLocks noChangeShapeType="1"/>
            </p:cNvSpPr>
            <p:nvPr/>
          </p:nvSpPr>
          <p:spPr bwMode="auto">
            <a:xfrm flipV="1">
              <a:off x="4784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02" name="Line 74"/>
            <p:cNvSpPr>
              <a:spLocks noChangeShapeType="1"/>
            </p:cNvSpPr>
            <p:nvPr/>
          </p:nvSpPr>
          <p:spPr bwMode="auto">
            <a:xfrm flipV="1">
              <a:off x="4829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03" name="Line 75"/>
            <p:cNvSpPr>
              <a:spLocks noChangeShapeType="1"/>
            </p:cNvSpPr>
            <p:nvPr/>
          </p:nvSpPr>
          <p:spPr bwMode="auto">
            <a:xfrm flipV="1">
              <a:off x="4862" y="4059"/>
              <a:ext cx="2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04" name="Line 76"/>
            <p:cNvSpPr>
              <a:spLocks noChangeShapeType="1"/>
            </p:cNvSpPr>
            <p:nvPr/>
          </p:nvSpPr>
          <p:spPr bwMode="auto">
            <a:xfrm flipV="1">
              <a:off x="4866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05" name="Line 77"/>
            <p:cNvSpPr>
              <a:spLocks noChangeShapeType="1"/>
            </p:cNvSpPr>
            <p:nvPr/>
          </p:nvSpPr>
          <p:spPr bwMode="auto">
            <a:xfrm flipV="1">
              <a:off x="4870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06" name="Line 78"/>
            <p:cNvSpPr>
              <a:spLocks noChangeShapeType="1"/>
            </p:cNvSpPr>
            <p:nvPr/>
          </p:nvSpPr>
          <p:spPr bwMode="auto">
            <a:xfrm flipV="1">
              <a:off x="4880" y="4047"/>
              <a:ext cx="1" cy="4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07" name="Line 79"/>
            <p:cNvSpPr>
              <a:spLocks noChangeShapeType="1"/>
            </p:cNvSpPr>
            <p:nvPr/>
          </p:nvSpPr>
          <p:spPr bwMode="auto">
            <a:xfrm flipV="1">
              <a:off x="4911" y="4070"/>
              <a:ext cx="2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08" name="Line 80"/>
            <p:cNvSpPr>
              <a:spLocks noChangeShapeType="1"/>
            </p:cNvSpPr>
            <p:nvPr/>
          </p:nvSpPr>
          <p:spPr bwMode="auto">
            <a:xfrm flipV="1">
              <a:off x="4919" y="3740"/>
              <a:ext cx="1" cy="34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09" name="Line 81"/>
            <p:cNvSpPr>
              <a:spLocks noChangeShapeType="1"/>
            </p:cNvSpPr>
            <p:nvPr/>
          </p:nvSpPr>
          <p:spPr bwMode="auto">
            <a:xfrm flipV="1">
              <a:off x="4921" y="3975"/>
              <a:ext cx="2" cy="11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10" name="Line 82"/>
            <p:cNvSpPr>
              <a:spLocks noChangeShapeType="1"/>
            </p:cNvSpPr>
            <p:nvPr/>
          </p:nvSpPr>
          <p:spPr bwMode="auto">
            <a:xfrm flipV="1">
              <a:off x="4925" y="4030"/>
              <a:ext cx="1" cy="5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11" name="Line 83"/>
            <p:cNvSpPr>
              <a:spLocks noChangeShapeType="1"/>
            </p:cNvSpPr>
            <p:nvPr/>
          </p:nvSpPr>
          <p:spPr bwMode="auto">
            <a:xfrm flipV="1">
              <a:off x="4945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12" name="Line 84"/>
            <p:cNvSpPr>
              <a:spLocks noChangeShapeType="1"/>
            </p:cNvSpPr>
            <p:nvPr/>
          </p:nvSpPr>
          <p:spPr bwMode="auto">
            <a:xfrm flipV="1">
              <a:off x="4948" y="4053"/>
              <a:ext cx="2" cy="3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13" name="Line 85"/>
            <p:cNvSpPr>
              <a:spLocks noChangeShapeType="1"/>
            </p:cNvSpPr>
            <p:nvPr/>
          </p:nvSpPr>
          <p:spPr bwMode="auto">
            <a:xfrm flipV="1">
              <a:off x="4964" y="4070"/>
              <a:ext cx="2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14" name="Line 86"/>
            <p:cNvSpPr>
              <a:spLocks noChangeShapeType="1"/>
            </p:cNvSpPr>
            <p:nvPr/>
          </p:nvSpPr>
          <p:spPr bwMode="auto">
            <a:xfrm flipV="1">
              <a:off x="4997" y="3812"/>
              <a:ext cx="2" cy="2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15" name="Line 87"/>
            <p:cNvSpPr>
              <a:spLocks noChangeShapeType="1"/>
            </p:cNvSpPr>
            <p:nvPr/>
          </p:nvSpPr>
          <p:spPr bwMode="auto">
            <a:xfrm flipV="1">
              <a:off x="5000" y="3870"/>
              <a:ext cx="1" cy="2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16" name="Line 88"/>
            <p:cNvSpPr>
              <a:spLocks noChangeShapeType="1"/>
            </p:cNvSpPr>
            <p:nvPr/>
          </p:nvSpPr>
          <p:spPr bwMode="auto">
            <a:xfrm flipV="1">
              <a:off x="5004" y="4016"/>
              <a:ext cx="1" cy="7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17" name="Line 89"/>
            <p:cNvSpPr>
              <a:spLocks noChangeShapeType="1"/>
            </p:cNvSpPr>
            <p:nvPr/>
          </p:nvSpPr>
          <p:spPr bwMode="auto">
            <a:xfrm flipV="1">
              <a:off x="5037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18" name="Line 90"/>
            <p:cNvSpPr>
              <a:spLocks noChangeShapeType="1"/>
            </p:cNvSpPr>
            <p:nvPr/>
          </p:nvSpPr>
          <p:spPr bwMode="auto">
            <a:xfrm flipV="1">
              <a:off x="5039" y="4014"/>
              <a:ext cx="1" cy="7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19" name="Line 91"/>
            <p:cNvSpPr>
              <a:spLocks noChangeShapeType="1"/>
            </p:cNvSpPr>
            <p:nvPr/>
          </p:nvSpPr>
          <p:spPr bwMode="auto">
            <a:xfrm flipV="1">
              <a:off x="5043" y="4023"/>
              <a:ext cx="1" cy="6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20" name="Line 92"/>
            <p:cNvSpPr>
              <a:spLocks noChangeShapeType="1"/>
            </p:cNvSpPr>
            <p:nvPr/>
          </p:nvSpPr>
          <p:spPr bwMode="auto">
            <a:xfrm flipV="1">
              <a:off x="5053" y="3839"/>
              <a:ext cx="1" cy="24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21" name="Line 93"/>
            <p:cNvSpPr>
              <a:spLocks noChangeShapeType="1"/>
            </p:cNvSpPr>
            <p:nvPr/>
          </p:nvSpPr>
          <p:spPr bwMode="auto">
            <a:xfrm flipV="1">
              <a:off x="5056" y="3986"/>
              <a:ext cx="2" cy="10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22" name="Line 94"/>
            <p:cNvSpPr>
              <a:spLocks noChangeShapeType="1"/>
            </p:cNvSpPr>
            <p:nvPr/>
          </p:nvSpPr>
          <p:spPr bwMode="auto">
            <a:xfrm flipV="1">
              <a:off x="5079" y="4062"/>
              <a:ext cx="1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23" name="Line 95"/>
            <p:cNvSpPr>
              <a:spLocks noChangeShapeType="1"/>
            </p:cNvSpPr>
            <p:nvPr/>
          </p:nvSpPr>
          <p:spPr bwMode="auto">
            <a:xfrm flipV="1">
              <a:off x="5088" y="4070"/>
              <a:ext cx="2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24" name="Line 96"/>
            <p:cNvSpPr>
              <a:spLocks noChangeShapeType="1"/>
            </p:cNvSpPr>
            <p:nvPr/>
          </p:nvSpPr>
          <p:spPr bwMode="auto">
            <a:xfrm flipV="1">
              <a:off x="5092" y="3504"/>
              <a:ext cx="1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25" name="Line 97"/>
            <p:cNvSpPr>
              <a:spLocks noChangeShapeType="1"/>
            </p:cNvSpPr>
            <p:nvPr/>
          </p:nvSpPr>
          <p:spPr bwMode="auto">
            <a:xfrm flipV="1">
              <a:off x="5096" y="3655"/>
              <a:ext cx="1" cy="43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26" name="Line 98"/>
            <p:cNvSpPr>
              <a:spLocks noChangeShapeType="1"/>
            </p:cNvSpPr>
            <p:nvPr/>
          </p:nvSpPr>
          <p:spPr bwMode="auto">
            <a:xfrm flipV="1">
              <a:off x="5098" y="3984"/>
              <a:ext cx="1" cy="10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27" name="Line 99"/>
            <p:cNvSpPr>
              <a:spLocks noChangeShapeType="1"/>
            </p:cNvSpPr>
            <p:nvPr/>
          </p:nvSpPr>
          <p:spPr bwMode="auto">
            <a:xfrm flipV="1">
              <a:off x="5102" y="4034"/>
              <a:ext cx="1" cy="5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28" name="Line 100"/>
            <p:cNvSpPr>
              <a:spLocks noChangeShapeType="1"/>
            </p:cNvSpPr>
            <p:nvPr/>
          </p:nvSpPr>
          <p:spPr bwMode="auto">
            <a:xfrm flipV="1">
              <a:off x="5106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29" name="Line 101"/>
            <p:cNvSpPr>
              <a:spLocks noChangeShapeType="1"/>
            </p:cNvSpPr>
            <p:nvPr/>
          </p:nvSpPr>
          <p:spPr bwMode="auto">
            <a:xfrm flipV="1">
              <a:off x="5141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30" name="Line 102"/>
            <p:cNvSpPr>
              <a:spLocks noChangeShapeType="1"/>
            </p:cNvSpPr>
            <p:nvPr/>
          </p:nvSpPr>
          <p:spPr bwMode="auto">
            <a:xfrm flipV="1">
              <a:off x="5208" y="4049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31" name="Line 103"/>
            <p:cNvSpPr>
              <a:spLocks noChangeShapeType="1"/>
            </p:cNvSpPr>
            <p:nvPr/>
          </p:nvSpPr>
          <p:spPr bwMode="auto">
            <a:xfrm flipV="1">
              <a:off x="5217" y="4062"/>
              <a:ext cx="2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32" name="Line 104"/>
            <p:cNvSpPr>
              <a:spLocks noChangeShapeType="1"/>
            </p:cNvSpPr>
            <p:nvPr/>
          </p:nvSpPr>
          <p:spPr bwMode="auto">
            <a:xfrm flipV="1">
              <a:off x="5253" y="4041"/>
              <a:ext cx="1" cy="4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33" name="Line 105"/>
            <p:cNvSpPr>
              <a:spLocks noChangeShapeType="1"/>
            </p:cNvSpPr>
            <p:nvPr/>
          </p:nvSpPr>
          <p:spPr bwMode="auto">
            <a:xfrm flipV="1">
              <a:off x="5257" y="3998"/>
              <a:ext cx="1" cy="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34" name="Line 106"/>
            <p:cNvSpPr>
              <a:spLocks noChangeShapeType="1"/>
            </p:cNvSpPr>
            <p:nvPr/>
          </p:nvSpPr>
          <p:spPr bwMode="auto">
            <a:xfrm flipV="1">
              <a:off x="5302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35" name="Line 107"/>
            <p:cNvSpPr>
              <a:spLocks noChangeShapeType="1"/>
            </p:cNvSpPr>
            <p:nvPr/>
          </p:nvSpPr>
          <p:spPr bwMode="auto">
            <a:xfrm flipV="1">
              <a:off x="5308" y="3472"/>
              <a:ext cx="2" cy="6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36" name="Line 108"/>
            <p:cNvSpPr>
              <a:spLocks noChangeShapeType="1"/>
            </p:cNvSpPr>
            <p:nvPr/>
          </p:nvSpPr>
          <p:spPr bwMode="auto">
            <a:xfrm flipV="1">
              <a:off x="5312" y="3644"/>
              <a:ext cx="1" cy="44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37" name="Line 109"/>
            <p:cNvSpPr>
              <a:spLocks noChangeShapeType="1"/>
            </p:cNvSpPr>
            <p:nvPr/>
          </p:nvSpPr>
          <p:spPr bwMode="auto">
            <a:xfrm flipV="1">
              <a:off x="5316" y="3944"/>
              <a:ext cx="1" cy="14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38" name="Line 110"/>
            <p:cNvSpPr>
              <a:spLocks noChangeShapeType="1"/>
            </p:cNvSpPr>
            <p:nvPr/>
          </p:nvSpPr>
          <p:spPr bwMode="auto">
            <a:xfrm flipV="1">
              <a:off x="5335" y="4062"/>
              <a:ext cx="2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39" name="Line 111"/>
            <p:cNvSpPr>
              <a:spLocks noChangeShapeType="1"/>
            </p:cNvSpPr>
            <p:nvPr/>
          </p:nvSpPr>
          <p:spPr bwMode="auto">
            <a:xfrm flipV="1">
              <a:off x="5338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40" name="Line 112"/>
            <p:cNvSpPr>
              <a:spLocks noChangeShapeType="1"/>
            </p:cNvSpPr>
            <p:nvPr/>
          </p:nvSpPr>
          <p:spPr bwMode="auto">
            <a:xfrm flipV="1">
              <a:off x="5341" y="4066"/>
              <a:ext cx="2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41" name="Line 113"/>
            <p:cNvSpPr>
              <a:spLocks noChangeShapeType="1"/>
            </p:cNvSpPr>
            <p:nvPr/>
          </p:nvSpPr>
          <p:spPr bwMode="auto">
            <a:xfrm flipV="1">
              <a:off x="5388" y="3735"/>
              <a:ext cx="1" cy="35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42" name="Line 114"/>
            <p:cNvSpPr>
              <a:spLocks noChangeShapeType="1"/>
            </p:cNvSpPr>
            <p:nvPr/>
          </p:nvSpPr>
          <p:spPr bwMode="auto">
            <a:xfrm flipV="1">
              <a:off x="5391" y="3753"/>
              <a:ext cx="1" cy="33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43" name="Line 115"/>
            <p:cNvSpPr>
              <a:spLocks noChangeShapeType="1"/>
            </p:cNvSpPr>
            <p:nvPr/>
          </p:nvSpPr>
          <p:spPr bwMode="auto">
            <a:xfrm flipV="1">
              <a:off x="5394" y="3879"/>
              <a:ext cx="2" cy="20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44" name="Line 116"/>
            <p:cNvSpPr>
              <a:spLocks noChangeShapeType="1"/>
            </p:cNvSpPr>
            <p:nvPr/>
          </p:nvSpPr>
          <p:spPr bwMode="auto">
            <a:xfrm flipV="1">
              <a:off x="5424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45" name="Line 117"/>
            <p:cNvSpPr>
              <a:spLocks noChangeShapeType="1"/>
            </p:cNvSpPr>
            <p:nvPr/>
          </p:nvSpPr>
          <p:spPr bwMode="auto">
            <a:xfrm flipV="1">
              <a:off x="5581" y="4049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46" name="Line 118"/>
            <p:cNvSpPr>
              <a:spLocks noChangeShapeType="1"/>
            </p:cNvSpPr>
            <p:nvPr/>
          </p:nvSpPr>
          <p:spPr bwMode="auto">
            <a:xfrm flipV="1">
              <a:off x="5601" y="4007"/>
              <a:ext cx="1" cy="8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47" name="Line 119"/>
            <p:cNvSpPr>
              <a:spLocks noChangeShapeType="1"/>
            </p:cNvSpPr>
            <p:nvPr/>
          </p:nvSpPr>
          <p:spPr bwMode="auto">
            <a:xfrm flipV="1">
              <a:off x="5607" y="4049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48" name="Line 120"/>
            <p:cNvSpPr>
              <a:spLocks noChangeShapeType="1"/>
            </p:cNvSpPr>
            <p:nvPr/>
          </p:nvSpPr>
          <p:spPr bwMode="auto">
            <a:xfrm flipV="1">
              <a:off x="5630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49" name="Line 121"/>
            <p:cNvSpPr>
              <a:spLocks noChangeShapeType="1"/>
            </p:cNvSpPr>
            <p:nvPr/>
          </p:nvSpPr>
          <p:spPr bwMode="auto">
            <a:xfrm flipV="1">
              <a:off x="5683" y="4039"/>
              <a:ext cx="1" cy="4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50" name="Line 122"/>
            <p:cNvSpPr>
              <a:spLocks noChangeShapeType="1"/>
            </p:cNvSpPr>
            <p:nvPr/>
          </p:nvSpPr>
          <p:spPr bwMode="auto">
            <a:xfrm flipV="1">
              <a:off x="5687" y="4049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51" name="Line 123"/>
            <p:cNvSpPr>
              <a:spLocks noChangeShapeType="1"/>
            </p:cNvSpPr>
            <p:nvPr/>
          </p:nvSpPr>
          <p:spPr bwMode="auto">
            <a:xfrm flipV="1">
              <a:off x="5738" y="3485"/>
              <a:ext cx="2" cy="60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52" name="Line 124"/>
            <p:cNvSpPr>
              <a:spLocks noChangeShapeType="1"/>
            </p:cNvSpPr>
            <p:nvPr/>
          </p:nvSpPr>
          <p:spPr bwMode="auto">
            <a:xfrm flipV="1">
              <a:off x="5742" y="3876"/>
              <a:ext cx="1" cy="21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53" name="Line 125"/>
            <p:cNvSpPr>
              <a:spLocks noChangeShapeType="1"/>
            </p:cNvSpPr>
            <p:nvPr/>
          </p:nvSpPr>
          <p:spPr bwMode="auto">
            <a:xfrm flipV="1">
              <a:off x="5747" y="3747"/>
              <a:ext cx="1" cy="34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54" name="Line 126"/>
            <p:cNvSpPr>
              <a:spLocks noChangeShapeType="1"/>
            </p:cNvSpPr>
            <p:nvPr/>
          </p:nvSpPr>
          <p:spPr bwMode="auto">
            <a:xfrm flipV="1">
              <a:off x="5773" y="3862"/>
              <a:ext cx="2" cy="2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55" name="Line 127"/>
            <p:cNvSpPr>
              <a:spLocks noChangeShapeType="1"/>
            </p:cNvSpPr>
            <p:nvPr/>
          </p:nvSpPr>
          <p:spPr bwMode="auto">
            <a:xfrm flipV="1">
              <a:off x="5909" y="4039"/>
              <a:ext cx="1" cy="4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56" name="Line 128"/>
            <p:cNvSpPr>
              <a:spLocks noChangeShapeType="1"/>
            </p:cNvSpPr>
            <p:nvPr/>
          </p:nvSpPr>
          <p:spPr bwMode="auto">
            <a:xfrm flipV="1">
              <a:off x="5916" y="4068"/>
              <a:ext cx="2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129"/>
          <p:cNvGrpSpPr>
            <a:grpSpLocks/>
          </p:cNvGrpSpPr>
          <p:nvPr/>
        </p:nvGrpSpPr>
        <p:grpSpPr bwMode="auto">
          <a:xfrm>
            <a:off x="3924300" y="4105275"/>
            <a:ext cx="4222750" cy="1333500"/>
            <a:chOff x="2781" y="2586"/>
            <a:chExt cx="2992" cy="840"/>
          </a:xfrm>
        </p:grpSpPr>
        <p:sp>
          <p:nvSpPr>
            <p:cNvPr id="381058" name="Line 130"/>
            <p:cNvSpPr>
              <a:spLocks noChangeShapeType="1"/>
            </p:cNvSpPr>
            <p:nvPr/>
          </p:nvSpPr>
          <p:spPr bwMode="auto">
            <a:xfrm>
              <a:off x="5325" y="2760"/>
              <a:ext cx="432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59" name="Line 131"/>
            <p:cNvSpPr>
              <a:spLocks noChangeShapeType="1"/>
            </p:cNvSpPr>
            <p:nvPr/>
          </p:nvSpPr>
          <p:spPr bwMode="auto">
            <a:xfrm>
              <a:off x="5127" y="2758"/>
              <a:ext cx="144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60" name="Line 132"/>
            <p:cNvSpPr>
              <a:spLocks noChangeShapeType="1"/>
            </p:cNvSpPr>
            <p:nvPr/>
          </p:nvSpPr>
          <p:spPr bwMode="auto">
            <a:xfrm>
              <a:off x="4223" y="2758"/>
              <a:ext cx="633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61" name="Line 133"/>
            <p:cNvSpPr>
              <a:spLocks noChangeShapeType="1"/>
            </p:cNvSpPr>
            <p:nvPr/>
          </p:nvSpPr>
          <p:spPr bwMode="auto">
            <a:xfrm>
              <a:off x="3477" y="2758"/>
              <a:ext cx="311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62" name="Line 134"/>
            <p:cNvSpPr>
              <a:spLocks noChangeShapeType="1"/>
            </p:cNvSpPr>
            <p:nvPr/>
          </p:nvSpPr>
          <p:spPr bwMode="auto">
            <a:xfrm>
              <a:off x="3810" y="2758"/>
              <a:ext cx="369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63" name="Line 135"/>
            <p:cNvSpPr>
              <a:spLocks noChangeShapeType="1"/>
            </p:cNvSpPr>
            <p:nvPr/>
          </p:nvSpPr>
          <p:spPr bwMode="auto">
            <a:xfrm>
              <a:off x="3081" y="2758"/>
              <a:ext cx="363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64" name="Line 136"/>
            <p:cNvSpPr>
              <a:spLocks noChangeShapeType="1"/>
            </p:cNvSpPr>
            <p:nvPr/>
          </p:nvSpPr>
          <p:spPr bwMode="auto">
            <a:xfrm>
              <a:off x="4926" y="2758"/>
              <a:ext cx="161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65" name="Line 137"/>
            <p:cNvSpPr>
              <a:spLocks noChangeShapeType="1"/>
            </p:cNvSpPr>
            <p:nvPr/>
          </p:nvSpPr>
          <p:spPr bwMode="auto">
            <a:xfrm>
              <a:off x="2794" y="2758"/>
              <a:ext cx="230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66" name="Rectangle 138"/>
            <p:cNvSpPr>
              <a:spLocks noChangeArrowheads="1"/>
            </p:cNvSpPr>
            <p:nvPr/>
          </p:nvSpPr>
          <p:spPr bwMode="auto">
            <a:xfrm>
              <a:off x="4503" y="2594"/>
              <a:ext cx="85" cy="1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FF"/>
                  </a:solidFill>
                </a:rPr>
                <a:t>K</a:t>
              </a:r>
            </a:p>
          </p:txBody>
        </p:sp>
        <p:sp>
          <p:nvSpPr>
            <p:cNvPr id="381067" name="Rectangle 139"/>
            <p:cNvSpPr>
              <a:spLocks noChangeArrowheads="1"/>
            </p:cNvSpPr>
            <p:nvPr/>
          </p:nvSpPr>
          <p:spPr bwMode="auto">
            <a:xfrm>
              <a:off x="4962" y="2586"/>
              <a:ext cx="100" cy="1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FF"/>
                  </a:solidFill>
                </a:rPr>
                <a:t>G</a:t>
              </a:r>
            </a:p>
          </p:txBody>
        </p:sp>
        <p:sp>
          <p:nvSpPr>
            <p:cNvPr id="381068" name="Rectangle 140"/>
            <p:cNvSpPr>
              <a:spLocks noChangeArrowheads="1"/>
            </p:cNvSpPr>
            <p:nvPr/>
          </p:nvSpPr>
          <p:spPr bwMode="auto">
            <a:xfrm>
              <a:off x="5180" y="2586"/>
              <a:ext cx="85" cy="1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FF"/>
                  </a:solidFill>
                </a:rPr>
                <a:t>A</a:t>
              </a:r>
            </a:p>
          </p:txBody>
        </p:sp>
        <p:sp>
          <p:nvSpPr>
            <p:cNvPr id="381069" name="Rectangle 141"/>
            <p:cNvSpPr>
              <a:spLocks noChangeArrowheads="1"/>
            </p:cNvSpPr>
            <p:nvPr/>
          </p:nvSpPr>
          <p:spPr bwMode="auto">
            <a:xfrm>
              <a:off x="5497" y="2586"/>
              <a:ext cx="78" cy="1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FF"/>
                  </a:solidFill>
                </a:rPr>
                <a:t>F</a:t>
              </a:r>
            </a:p>
          </p:txBody>
        </p:sp>
        <p:sp>
          <p:nvSpPr>
            <p:cNvPr id="381070" name="Rectangle 142"/>
            <p:cNvSpPr>
              <a:spLocks noChangeArrowheads="1"/>
            </p:cNvSpPr>
            <p:nvPr/>
          </p:nvSpPr>
          <p:spPr bwMode="auto">
            <a:xfrm>
              <a:off x="2886" y="2586"/>
              <a:ext cx="92" cy="1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FF"/>
                  </a:solidFill>
                </a:rPr>
                <a:t>D</a:t>
              </a:r>
            </a:p>
          </p:txBody>
        </p:sp>
        <p:sp>
          <p:nvSpPr>
            <p:cNvPr id="381071" name="Rectangle 143"/>
            <p:cNvSpPr>
              <a:spLocks noChangeArrowheads="1"/>
            </p:cNvSpPr>
            <p:nvPr/>
          </p:nvSpPr>
          <p:spPr bwMode="auto">
            <a:xfrm>
              <a:off x="3219" y="2586"/>
              <a:ext cx="85" cy="1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FF"/>
                  </a:solidFill>
                </a:rPr>
                <a:t>E</a:t>
              </a:r>
            </a:p>
          </p:txBody>
        </p:sp>
        <p:sp>
          <p:nvSpPr>
            <p:cNvPr id="381072" name="Rectangle 144"/>
            <p:cNvSpPr>
              <a:spLocks noChangeArrowheads="1"/>
            </p:cNvSpPr>
            <p:nvPr/>
          </p:nvSpPr>
          <p:spPr bwMode="auto">
            <a:xfrm>
              <a:off x="3612" y="2586"/>
              <a:ext cx="71" cy="1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FF"/>
                  </a:solidFill>
                </a:rPr>
                <a:t>L</a:t>
              </a:r>
            </a:p>
          </p:txBody>
        </p:sp>
        <p:sp>
          <p:nvSpPr>
            <p:cNvPr id="381073" name="Rectangle 145"/>
            <p:cNvSpPr>
              <a:spLocks noChangeArrowheads="1"/>
            </p:cNvSpPr>
            <p:nvPr/>
          </p:nvSpPr>
          <p:spPr bwMode="auto">
            <a:xfrm>
              <a:off x="3957" y="2586"/>
              <a:ext cx="100" cy="1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FF"/>
                  </a:solidFill>
                </a:rPr>
                <a:t>Q</a:t>
              </a:r>
            </a:p>
          </p:txBody>
        </p:sp>
        <p:sp>
          <p:nvSpPr>
            <p:cNvPr id="381074" name="Line 146"/>
            <p:cNvSpPr>
              <a:spLocks noChangeShapeType="1"/>
            </p:cNvSpPr>
            <p:nvPr/>
          </p:nvSpPr>
          <p:spPr bwMode="auto">
            <a:xfrm flipV="1">
              <a:off x="2781" y="2850"/>
              <a:ext cx="1" cy="57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75" name="Line 147"/>
            <p:cNvSpPr>
              <a:spLocks noChangeShapeType="1"/>
            </p:cNvSpPr>
            <p:nvPr/>
          </p:nvSpPr>
          <p:spPr bwMode="auto">
            <a:xfrm flipV="1">
              <a:off x="3064" y="2849"/>
              <a:ext cx="1" cy="57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76" name="Line 148"/>
            <p:cNvSpPr>
              <a:spLocks noChangeShapeType="1"/>
            </p:cNvSpPr>
            <p:nvPr/>
          </p:nvSpPr>
          <p:spPr bwMode="auto">
            <a:xfrm flipV="1">
              <a:off x="3455" y="2849"/>
              <a:ext cx="1" cy="57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77" name="Line 149"/>
            <p:cNvSpPr>
              <a:spLocks noChangeShapeType="1"/>
            </p:cNvSpPr>
            <p:nvPr/>
          </p:nvSpPr>
          <p:spPr bwMode="auto">
            <a:xfrm flipV="1">
              <a:off x="3799" y="2849"/>
              <a:ext cx="1" cy="57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78" name="Line 150"/>
            <p:cNvSpPr>
              <a:spLocks noChangeShapeType="1"/>
            </p:cNvSpPr>
            <p:nvPr/>
          </p:nvSpPr>
          <p:spPr bwMode="auto">
            <a:xfrm flipV="1">
              <a:off x="4183" y="2849"/>
              <a:ext cx="1" cy="57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79" name="Line 151"/>
            <p:cNvSpPr>
              <a:spLocks noChangeShapeType="1"/>
            </p:cNvSpPr>
            <p:nvPr/>
          </p:nvSpPr>
          <p:spPr bwMode="auto">
            <a:xfrm flipV="1">
              <a:off x="4918" y="2849"/>
              <a:ext cx="1" cy="57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80" name="Line 152"/>
            <p:cNvSpPr>
              <a:spLocks noChangeShapeType="1"/>
            </p:cNvSpPr>
            <p:nvPr/>
          </p:nvSpPr>
          <p:spPr bwMode="auto">
            <a:xfrm flipV="1">
              <a:off x="5090" y="2849"/>
              <a:ext cx="1" cy="57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81" name="Line 153"/>
            <p:cNvSpPr>
              <a:spLocks noChangeShapeType="1"/>
            </p:cNvSpPr>
            <p:nvPr/>
          </p:nvSpPr>
          <p:spPr bwMode="auto">
            <a:xfrm flipV="1">
              <a:off x="5307" y="2849"/>
              <a:ext cx="1" cy="57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82" name="Line 154"/>
            <p:cNvSpPr>
              <a:spLocks noChangeShapeType="1"/>
            </p:cNvSpPr>
            <p:nvPr/>
          </p:nvSpPr>
          <p:spPr bwMode="auto">
            <a:xfrm flipV="1">
              <a:off x="5772" y="2849"/>
              <a:ext cx="1" cy="57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728"/>
          <p:cNvGrpSpPr>
            <a:grpSpLocks/>
          </p:cNvGrpSpPr>
          <p:nvPr/>
        </p:nvGrpSpPr>
        <p:grpSpPr bwMode="auto">
          <a:xfrm>
            <a:off x="98426" y="2865438"/>
            <a:ext cx="2497137" cy="3521075"/>
            <a:chOff x="48" y="1910"/>
            <a:chExt cx="1770" cy="2218"/>
          </a:xfrm>
        </p:grpSpPr>
        <p:sp>
          <p:nvSpPr>
            <p:cNvPr id="381657" name="Text Box 729"/>
            <p:cNvSpPr txBox="1">
              <a:spLocks noChangeArrowheads="1"/>
            </p:cNvSpPr>
            <p:nvPr/>
          </p:nvSpPr>
          <p:spPr bwMode="auto">
            <a:xfrm>
              <a:off x="136" y="1910"/>
              <a:ext cx="14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>
                  <a:solidFill>
                    <a:srgbClr val="FF00FF"/>
                  </a:solidFill>
                  <a:latin typeface="Courier New" pitchFamily="-65" charset="0"/>
                </a:rPr>
                <a:t>LIFAGKQLEDGR</a:t>
              </a:r>
            </a:p>
          </p:txBody>
        </p:sp>
        <p:sp>
          <p:nvSpPr>
            <p:cNvPr id="381658" name="Text Box 730"/>
            <p:cNvSpPr txBox="1">
              <a:spLocks noChangeArrowheads="1"/>
            </p:cNvSpPr>
            <p:nvPr/>
          </p:nvSpPr>
          <p:spPr bwMode="auto">
            <a:xfrm>
              <a:off x="48" y="2222"/>
              <a:ext cx="1194" cy="1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b ions</a:t>
              </a:r>
            </a:p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1: L</a:t>
              </a:r>
            </a:p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2: LI</a:t>
              </a:r>
            </a:p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3: LIF</a:t>
              </a:r>
            </a:p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4: LIFA</a:t>
              </a:r>
            </a:p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5: LIFAG</a:t>
              </a:r>
            </a:p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6: LIFAGK</a:t>
              </a:r>
            </a:p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7: LIFAGKQ</a:t>
              </a:r>
            </a:p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8: LIFAGKQL</a:t>
              </a:r>
            </a:p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9: LIFAGKQLE</a:t>
              </a:r>
            </a:p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10:LIFAGKQLED</a:t>
              </a:r>
            </a:p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11:LIFAGKQLEDG</a:t>
              </a:r>
            </a:p>
          </p:txBody>
        </p:sp>
        <p:sp>
          <p:nvSpPr>
            <p:cNvPr id="381659" name="Text Box 731"/>
            <p:cNvSpPr txBox="1">
              <a:spLocks noChangeArrowheads="1"/>
            </p:cNvSpPr>
            <p:nvPr/>
          </p:nvSpPr>
          <p:spPr bwMode="auto">
            <a:xfrm>
              <a:off x="474" y="2212"/>
              <a:ext cx="1344" cy="1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1600" dirty="0" err="1">
                  <a:solidFill>
                    <a:srgbClr val="00FFFF"/>
                  </a:solidFill>
                  <a:latin typeface="Courier New" pitchFamily="-65" charset="0"/>
                </a:rPr>
                <a:t>y</a:t>
              </a:r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 ions</a:t>
              </a:r>
            </a:p>
            <a:p>
              <a:pPr algn="r" eaLnBrk="0" hangingPunct="0"/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IFAGKQLEDGR:11</a:t>
              </a:r>
            </a:p>
            <a:p>
              <a:pPr algn="r" eaLnBrk="0" hangingPunct="0"/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FAGKQLEDGR:10</a:t>
              </a:r>
            </a:p>
            <a:p>
              <a:pPr algn="r" eaLnBrk="0" hangingPunct="0"/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AGKQLEDGR :9</a:t>
              </a:r>
            </a:p>
            <a:p>
              <a:pPr algn="r" eaLnBrk="0" hangingPunct="0"/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GKQLEDGR :8</a:t>
              </a:r>
            </a:p>
            <a:p>
              <a:pPr algn="r" eaLnBrk="0" hangingPunct="0"/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KQLEDGR :7</a:t>
              </a:r>
            </a:p>
            <a:p>
              <a:pPr algn="r" eaLnBrk="0" hangingPunct="0"/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QLEDGR :6</a:t>
              </a:r>
            </a:p>
            <a:p>
              <a:pPr algn="r" eaLnBrk="0" hangingPunct="0"/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LEDGR :5</a:t>
              </a:r>
            </a:p>
            <a:p>
              <a:pPr algn="r" eaLnBrk="0" hangingPunct="0"/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EDGR :4</a:t>
              </a:r>
            </a:p>
            <a:p>
              <a:pPr algn="r" eaLnBrk="0" hangingPunct="0"/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DGR :3</a:t>
              </a:r>
            </a:p>
            <a:p>
              <a:pPr algn="r" eaLnBrk="0" hangingPunct="0"/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GR :2</a:t>
              </a:r>
            </a:p>
            <a:p>
              <a:pPr algn="r" eaLnBrk="0" hangingPunct="0"/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R :1</a:t>
              </a:r>
            </a:p>
          </p:txBody>
        </p:sp>
      </p:grpSp>
      <p:grpSp>
        <p:nvGrpSpPr>
          <p:cNvPr id="5" name="Group 732"/>
          <p:cNvGrpSpPr>
            <a:grpSpLocks/>
          </p:cNvGrpSpPr>
          <p:nvPr/>
        </p:nvGrpSpPr>
        <p:grpSpPr bwMode="auto">
          <a:xfrm>
            <a:off x="3451225" y="3663950"/>
            <a:ext cx="4956175" cy="1768475"/>
            <a:chOff x="2446" y="2308"/>
            <a:chExt cx="3512" cy="1114"/>
          </a:xfrm>
        </p:grpSpPr>
        <p:sp>
          <p:nvSpPr>
            <p:cNvPr id="381661" name="Line 733"/>
            <p:cNvSpPr>
              <a:spLocks noChangeShapeType="1"/>
            </p:cNvSpPr>
            <p:nvPr/>
          </p:nvSpPr>
          <p:spPr bwMode="auto">
            <a:xfrm>
              <a:off x="3564" y="2496"/>
              <a:ext cx="63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62" name="Line 734"/>
            <p:cNvSpPr>
              <a:spLocks noChangeShapeType="1"/>
            </p:cNvSpPr>
            <p:nvPr/>
          </p:nvSpPr>
          <p:spPr bwMode="auto">
            <a:xfrm>
              <a:off x="2544" y="2496"/>
              <a:ext cx="17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63" name="Line 735"/>
            <p:cNvSpPr>
              <a:spLocks noChangeShapeType="1"/>
            </p:cNvSpPr>
            <p:nvPr/>
          </p:nvSpPr>
          <p:spPr bwMode="auto">
            <a:xfrm>
              <a:off x="2736" y="2496"/>
              <a:ext cx="40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64" name="Line 736"/>
            <p:cNvSpPr>
              <a:spLocks noChangeShapeType="1"/>
            </p:cNvSpPr>
            <p:nvPr/>
          </p:nvSpPr>
          <p:spPr bwMode="auto">
            <a:xfrm>
              <a:off x="3170" y="2496"/>
              <a:ext cx="190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65" name="Line 737"/>
            <p:cNvSpPr>
              <a:spLocks noChangeShapeType="1"/>
            </p:cNvSpPr>
            <p:nvPr/>
          </p:nvSpPr>
          <p:spPr bwMode="auto">
            <a:xfrm>
              <a:off x="4656" y="2496"/>
              <a:ext cx="288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66" name="Line 738"/>
            <p:cNvSpPr>
              <a:spLocks noChangeShapeType="1"/>
            </p:cNvSpPr>
            <p:nvPr/>
          </p:nvSpPr>
          <p:spPr bwMode="auto">
            <a:xfrm>
              <a:off x="4235" y="2496"/>
              <a:ext cx="392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67" name="Line 739"/>
            <p:cNvSpPr>
              <a:spLocks noChangeShapeType="1"/>
            </p:cNvSpPr>
            <p:nvPr/>
          </p:nvSpPr>
          <p:spPr bwMode="auto">
            <a:xfrm>
              <a:off x="4992" y="2496"/>
              <a:ext cx="369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68" name="Line 740"/>
            <p:cNvSpPr>
              <a:spLocks noChangeShapeType="1"/>
            </p:cNvSpPr>
            <p:nvPr/>
          </p:nvSpPr>
          <p:spPr bwMode="auto">
            <a:xfrm>
              <a:off x="3373" y="2496"/>
              <a:ext cx="179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69" name="Line 741"/>
            <p:cNvSpPr>
              <a:spLocks noChangeShapeType="1"/>
            </p:cNvSpPr>
            <p:nvPr/>
          </p:nvSpPr>
          <p:spPr bwMode="auto">
            <a:xfrm>
              <a:off x="5380" y="2496"/>
              <a:ext cx="369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70" name="Rectangle 742"/>
            <p:cNvSpPr>
              <a:spLocks noChangeArrowheads="1"/>
            </p:cNvSpPr>
            <p:nvPr/>
          </p:nvSpPr>
          <p:spPr bwMode="auto">
            <a:xfrm>
              <a:off x="3419" y="2310"/>
              <a:ext cx="113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00"/>
                  </a:solidFill>
                </a:rPr>
                <a:t>G</a:t>
              </a:r>
            </a:p>
          </p:txBody>
        </p:sp>
        <p:sp>
          <p:nvSpPr>
            <p:cNvPr id="381671" name="Rectangle 743"/>
            <p:cNvSpPr>
              <a:spLocks noChangeArrowheads="1"/>
            </p:cNvSpPr>
            <p:nvPr/>
          </p:nvSpPr>
          <p:spPr bwMode="auto">
            <a:xfrm>
              <a:off x="3220" y="2310"/>
              <a:ext cx="96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00"/>
                  </a:solidFill>
                </a:rPr>
                <a:t>A</a:t>
              </a:r>
            </a:p>
          </p:txBody>
        </p:sp>
        <p:sp>
          <p:nvSpPr>
            <p:cNvPr id="381672" name="Rectangle 744"/>
            <p:cNvSpPr>
              <a:spLocks noChangeArrowheads="1"/>
            </p:cNvSpPr>
            <p:nvPr/>
          </p:nvSpPr>
          <p:spPr bwMode="auto">
            <a:xfrm>
              <a:off x="2908" y="2310"/>
              <a:ext cx="88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00"/>
                  </a:solidFill>
                </a:rPr>
                <a:t>F</a:t>
              </a:r>
            </a:p>
          </p:txBody>
        </p:sp>
        <p:sp>
          <p:nvSpPr>
            <p:cNvPr id="381673" name="Rectangle 745"/>
            <p:cNvSpPr>
              <a:spLocks noChangeArrowheads="1"/>
            </p:cNvSpPr>
            <p:nvPr/>
          </p:nvSpPr>
          <p:spPr bwMode="auto">
            <a:xfrm>
              <a:off x="5542" y="2310"/>
              <a:ext cx="103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00"/>
                  </a:solidFill>
                </a:rPr>
                <a:t>D</a:t>
              </a:r>
            </a:p>
          </p:txBody>
        </p:sp>
        <p:sp>
          <p:nvSpPr>
            <p:cNvPr id="381674" name="Rectangle 746"/>
            <p:cNvSpPr>
              <a:spLocks noChangeArrowheads="1"/>
            </p:cNvSpPr>
            <p:nvPr/>
          </p:nvSpPr>
          <p:spPr bwMode="auto">
            <a:xfrm>
              <a:off x="5163" y="2310"/>
              <a:ext cx="95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00"/>
                  </a:solidFill>
                </a:rPr>
                <a:t>E</a:t>
              </a:r>
            </a:p>
          </p:txBody>
        </p:sp>
        <p:sp>
          <p:nvSpPr>
            <p:cNvPr id="381675" name="Rectangle 747"/>
            <p:cNvSpPr>
              <a:spLocks noChangeArrowheads="1"/>
            </p:cNvSpPr>
            <p:nvPr/>
          </p:nvSpPr>
          <p:spPr bwMode="auto">
            <a:xfrm>
              <a:off x="4807" y="2310"/>
              <a:ext cx="80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00"/>
                  </a:solidFill>
                </a:rPr>
                <a:t>L</a:t>
              </a:r>
            </a:p>
          </p:txBody>
        </p:sp>
        <p:sp>
          <p:nvSpPr>
            <p:cNvPr id="381676" name="Line 748"/>
            <p:cNvSpPr>
              <a:spLocks noChangeShapeType="1"/>
            </p:cNvSpPr>
            <p:nvPr/>
          </p:nvSpPr>
          <p:spPr bwMode="auto">
            <a:xfrm>
              <a:off x="5760" y="2496"/>
              <a:ext cx="17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77" name="Rectangle 749"/>
            <p:cNvSpPr>
              <a:spLocks noChangeArrowheads="1"/>
            </p:cNvSpPr>
            <p:nvPr/>
          </p:nvSpPr>
          <p:spPr bwMode="auto">
            <a:xfrm>
              <a:off x="5802" y="2308"/>
              <a:ext cx="112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00"/>
                  </a:solidFill>
                </a:rPr>
                <a:t>G</a:t>
              </a:r>
            </a:p>
          </p:txBody>
        </p:sp>
        <p:sp>
          <p:nvSpPr>
            <p:cNvPr id="381678" name="Rectangle 750"/>
            <p:cNvSpPr>
              <a:spLocks noChangeArrowheads="1"/>
            </p:cNvSpPr>
            <p:nvPr/>
          </p:nvSpPr>
          <p:spPr bwMode="auto">
            <a:xfrm>
              <a:off x="2544" y="2311"/>
              <a:ext cx="120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00"/>
                  </a:solidFill>
                </a:rPr>
                <a:t>LI</a:t>
              </a:r>
            </a:p>
          </p:txBody>
        </p:sp>
        <p:sp>
          <p:nvSpPr>
            <p:cNvPr id="381679" name="Line 751"/>
            <p:cNvSpPr>
              <a:spLocks noChangeShapeType="1"/>
            </p:cNvSpPr>
            <p:nvPr/>
          </p:nvSpPr>
          <p:spPr bwMode="auto">
            <a:xfrm flipV="1">
              <a:off x="2715" y="2846"/>
              <a:ext cx="1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80" name="Line 752"/>
            <p:cNvSpPr>
              <a:spLocks noChangeShapeType="1"/>
            </p:cNvSpPr>
            <p:nvPr/>
          </p:nvSpPr>
          <p:spPr bwMode="auto">
            <a:xfrm flipV="1">
              <a:off x="3147" y="2846"/>
              <a:ext cx="1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81" name="Line 753"/>
            <p:cNvSpPr>
              <a:spLocks noChangeShapeType="1"/>
            </p:cNvSpPr>
            <p:nvPr/>
          </p:nvSpPr>
          <p:spPr bwMode="auto">
            <a:xfrm flipV="1">
              <a:off x="3359" y="2846"/>
              <a:ext cx="1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82" name="Line 754"/>
            <p:cNvSpPr>
              <a:spLocks noChangeShapeType="1"/>
            </p:cNvSpPr>
            <p:nvPr/>
          </p:nvSpPr>
          <p:spPr bwMode="auto">
            <a:xfrm flipV="1">
              <a:off x="3581" y="2846"/>
              <a:ext cx="1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83" name="Line 755"/>
            <p:cNvSpPr>
              <a:spLocks noChangeShapeType="1"/>
            </p:cNvSpPr>
            <p:nvPr/>
          </p:nvSpPr>
          <p:spPr bwMode="auto">
            <a:xfrm flipV="1">
              <a:off x="4268" y="2846"/>
              <a:ext cx="1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84" name="Line 756"/>
            <p:cNvSpPr>
              <a:spLocks noChangeShapeType="1"/>
            </p:cNvSpPr>
            <p:nvPr/>
          </p:nvSpPr>
          <p:spPr bwMode="auto">
            <a:xfrm flipV="1">
              <a:off x="4652" y="2846"/>
              <a:ext cx="1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85" name="Line 757"/>
            <p:cNvSpPr>
              <a:spLocks noChangeShapeType="1"/>
            </p:cNvSpPr>
            <p:nvPr/>
          </p:nvSpPr>
          <p:spPr bwMode="auto">
            <a:xfrm flipV="1">
              <a:off x="4994" y="2846"/>
              <a:ext cx="1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86" name="Line 758"/>
            <p:cNvSpPr>
              <a:spLocks noChangeShapeType="1"/>
            </p:cNvSpPr>
            <p:nvPr/>
          </p:nvSpPr>
          <p:spPr bwMode="auto">
            <a:xfrm flipV="1">
              <a:off x="5388" y="2846"/>
              <a:ext cx="1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87" name="Line 759"/>
            <p:cNvSpPr>
              <a:spLocks noChangeShapeType="1"/>
            </p:cNvSpPr>
            <p:nvPr/>
          </p:nvSpPr>
          <p:spPr bwMode="auto">
            <a:xfrm flipV="1">
              <a:off x="5737" y="2846"/>
              <a:ext cx="1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88" name="Line 760"/>
            <p:cNvSpPr>
              <a:spLocks noChangeShapeType="1"/>
            </p:cNvSpPr>
            <p:nvPr/>
          </p:nvSpPr>
          <p:spPr bwMode="auto">
            <a:xfrm flipV="1">
              <a:off x="5906" y="2846"/>
              <a:ext cx="1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89" name="Rectangle 761"/>
            <p:cNvSpPr>
              <a:spLocks noChangeArrowheads="1"/>
            </p:cNvSpPr>
            <p:nvPr/>
          </p:nvSpPr>
          <p:spPr bwMode="auto">
            <a:xfrm>
              <a:off x="3833" y="2327"/>
              <a:ext cx="96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00"/>
                  </a:solidFill>
                </a:rPr>
                <a:t>K</a:t>
              </a:r>
            </a:p>
          </p:txBody>
        </p:sp>
        <p:sp>
          <p:nvSpPr>
            <p:cNvPr id="381690" name="Rectangle 762"/>
            <p:cNvSpPr>
              <a:spLocks noChangeArrowheads="1"/>
            </p:cNvSpPr>
            <p:nvPr/>
          </p:nvSpPr>
          <p:spPr bwMode="auto">
            <a:xfrm>
              <a:off x="4368" y="2327"/>
              <a:ext cx="113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00"/>
                  </a:solidFill>
                </a:rPr>
                <a:t>Q</a:t>
              </a:r>
            </a:p>
          </p:txBody>
        </p:sp>
        <p:sp>
          <p:nvSpPr>
            <p:cNvPr id="381691" name="Line 763"/>
            <p:cNvSpPr>
              <a:spLocks noChangeShapeType="1"/>
            </p:cNvSpPr>
            <p:nvPr/>
          </p:nvSpPr>
          <p:spPr bwMode="auto">
            <a:xfrm>
              <a:off x="2446" y="3420"/>
              <a:ext cx="3512" cy="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764"/>
          <p:cNvGrpSpPr>
            <a:grpSpLocks/>
          </p:cNvGrpSpPr>
          <p:nvPr/>
        </p:nvGrpSpPr>
        <p:grpSpPr bwMode="auto">
          <a:xfrm>
            <a:off x="1295400" y="4767263"/>
            <a:ext cx="5467350" cy="1035050"/>
            <a:chOff x="815" y="3003"/>
            <a:chExt cx="3977" cy="652"/>
          </a:xfrm>
        </p:grpSpPr>
        <p:sp>
          <p:nvSpPr>
            <p:cNvPr id="381693" name="Freeform 765"/>
            <p:cNvSpPr>
              <a:spLocks/>
            </p:cNvSpPr>
            <p:nvPr/>
          </p:nvSpPr>
          <p:spPr bwMode="auto">
            <a:xfrm>
              <a:off x="815" y="3003"/>
              <a:ext cx="3557" cy="388"/>
            </a:xfrm>
            <a:custGeom>
              <a:avLst/>
              <a:gdLst/>
              <a:ahLst/>
              <a:cxnLst>
                <a:cxn ang="0">
                  <a:pos x="0" y="239"/>
                </a:cxn>
                <a:cxn ang="0">
                  <a:pos x="984" y="116"/>
                </a:cxn>
                <a:cxn ang="0">
                  <a:pos x="1631" y="52"/>
                </a:cxn>
                <a:cxn ang="0">
                  <a:pos x="2156" y="39"/>
                </a:cxn>
                <a:cxn ang="0">
                  <a:pos x="3340" y="58"/>
                </a:cxn>
                <a:cxn ang="0">
                  <a:pos x="3456" y="388"/>
                </a:cxn>
              </a:cxnLst>
              <a:rect l="0" t="0" r="r" b="b"/>
              <a:pathLst>
                <a:path w="3557" h="388">
                  <a:moveTo>
                    <a:pt x="0" y="239"/>
                  </a:moveTo>
                  <a:cubicBezTo>
                    <a:pt x="164" y="219"/>
                    <a:pt x="712" y="147"/>
                    <a:pt x="984" y="116"/>
                  </a:cubicBezTo>
                  <a:cubicBezTo>
                    <a:pt x="1256" y="85"/>
                    <a:pt x="1436" y="65"/>
                    <a:pt x="1631" y="52"/>
                  </a:cubicBezTo>
                  <a:cubicBezTo>
                    <a:pt x="1826" y="39"/>
                    <a:pt x="1871" y="38"/>
                    <a:pt x="2156" y="39"/>
                  </a:cubicBezTo>
                  <a:cubicBezTo>
                    <a:pt x="2441" y="40"/>
                    <a:pt x="3123" y="0"/>
                    <a:pt x="3340" y="58"/>
                  </a:cubicBezTo>
                  <a:cubicBezTo>
                    <a:pt x="3557" y="116"/>
                    <a:pt x="3432" y="319"/>
                    <a:pt x="3456" y="388"/>
                  </a:cubicBezTo>
                </a:path>
              </a:pathLst>
            </a:custGeom>
            <a:noFill/>
            <a:ln w="19050" cap="sq" cmpd="sng">
              <a:solidFill>
                <a:srgbClr val="00FF00"/>
              </a:solidFill>
              <a:prstDash val="solid"/>
              <a:miter lim="800000"/>
              <a:headEnd type="none" w="sm" len="sm"/>
              <a:tailEnd type="arrow" w="sm" len="lg"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94" name="Freeform 766"/>
            <p:cNvSpPr>
              <a:spLocks/>
            </p:cNvSpPr>
            <p:nvPr/>
          </p:nvSpPr>
          <p:spPr bwMode="auto">
            <a:xfrm>
              <a:off x="911" y="3132"/>
              <a:ext cx="3881" cy="446"/>
            </a:xfrm>
            <a:custGeom>
              <a:avLst/>
              <a:gdLst/>
              <a:ahLst/>
              <a:cxnLst>
                <a:cxn ang="0">
                  <a:pos x="0" y="271"/>
                </a:cxn>
                <a:cxn ang="0">
                  <a:pos x="984" y="148"/>
                </a:cxn>
                <a:cxn ang="0">
                  <a:pos x="1631" y="84"/>
                </a:cxn>
                <a:cxn ang="0">
                  <a:pos x="2156" y="71"/>
                </a:cxn>
                <a:cxn ang="0">
                  <a:pos x="3614" y="62"/>
                </a:cxn>
                <a:cxn ang="0">
                  <a:pos x="3755" y="446"/>
                </a:cxn>
              </a:cxnLst>
              <a:rect l="0" t="0" r="r" b="b"/>
              <a:pathLst>
                <a:path w="3881" h="446">
                  <a:moveTo>
                    <a:pt x="0" y="271"/>
                  </a:moveTo>
                  <a:cubicBezTo>
                    <a:pt x="164" y="251"/>
                    <a:pt x="712" y="179"/>
                    <a:pt x="984" y="148"/>
                  </a:cubicBezTo>
                  <a:cubicBezTo>
                    <a:pt x="1256" y="117"/>
                    <a:pt x="1436" y="97"/>
                    <a:pt x="1631" y="84"/>
                  </a:cubicBezTo>
                  <a:cubicBezTo>
                    <a:pt x="1826" y="71"/>
                    <a:pt x="1826" y="75"/>
                    <a:pt x="2156" y="71"/>
                  </a:cubicBezTo>
                  <a:cubicBezTo>
                    <a:pt x="2486" y="67"/>
                    <a:pt x="3347" y="0"/>
                    <a:pt x="3614" y="62"/>
                  </a:cubicBezTo>
                  <a:cubicBezTo>
                    <a:pt x="3881" y="124"/>
                    <a:pt x="3726" y="366"/>
                    <a:pt x="3755" y="446"/>
                  </a:cubicBezTo>
                </a:path>
              </a:pathLst>
            </a:custGeom>
            <a:noFill/>
            <a:ln w="19050" cap="sq" cmpd="sng">
              <a:solidFill>
                <a:srgbClr val="00FF00"/>
              </a:solidFill>
              <a:prstDash val="solid"/>
              <a:miter lim="800000"/>
              <a:headEnd type="none" w="sm" len="sm"/>
              <a:tailEnd type="arrow" w="sm" len="lg"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95" name="Line 767"/>
            <p:cNvSpPr>
              <a:spLocks noChangeShapeType="1"/>
            </p:cNvSpPr>
            <p:nvPr/>
          </p:nvSpPr>
          <p:spPr bwMode="auto">
            <a:xfrm>
              <a:off x="4302" y="3655"/>
              <a:ext cx="317" cy="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96" name="Rectangle 768"/>
            <p:cNvSpPr>
              <a:spLocks noChangeArrowheads="1"/>
            </p:cNvSpPr>
            <p:nvPr/>
          </p:nvSpPr>
          <p:spPr bwMode="auto">
            <a:xfrm>
              <a:off x="4411" y="3456"/>
              <a:ext cx="115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00"/>
                  </a:solidFill>
                </a:rPr>
                <a:t>Q</a:t>
              </a:r>
            </a:p>
          </p:txBody>
        </p:sp>
      </p:grpSp>
      <p:grpSp>
        <p:nvGrpSpPr>
          <p:cNvPr id="7" name="Group 769"/>
          <p:cNvGrpSpPr>
            <a:grpSpLocks/>
          </p:cNvGrpSpPr>
          <p:nvPr/>
        </p:nvGrpSpPr>
        <p:grpSpPr bwMode="auto">
          <a:xfrm>
            <a:off x="2506663" y="4362450"/>
            <a:ext cx="5157787" cy="1363663"/>
            <a:chOff x="1776" y="2748"/>
            <a:chExt cx="3655" cy="859"/>
          </a:xfrm>
        </p:grpSpPr>
        <p:sp>
          <p:nvSpPr>
            <p:cNvPr id="381698" name="Line 770"/>
            <p:cNvSpPr>
              <a:spLocks noChangeShapeType="1"/>
            </p:cNvSpPr>
            <p:nvPr/>
          </p:nvSpPr>
          <p:spPr bwMode="auto">
            <a:xfrm>
              <a:off x="5114" y="3607"/>
              <a:ext cx="173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99" name="Rectangle 771"/>
            <p:cNvSpPr>
              <a:spLocks noChangeArrowheads="1"/>
            </p:cNvSpPr>
            <p:nvPr/>
          </p:nvSpPr>
          <p:spPr bwMode="auto">
            <a:xfrm>
              <a:off x="5148" y="3408"/>
              <a:ext cx="85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FF"/>
                  </a:solidFill>
                </a:rPr>
                <a:t>A</a:t>
              </a:r>
            </a:p>
          </p:txBody>
        </p:sp>
        <p:sp>
          <p:nvSpPr>
            <p:cNvPr id="381700" name="Freeform 772"/>
            <p:cNvSpPr>
              <a:spLocks/>
            </p:cNvSpPr>
            <p:nvPr/>
          </p:nvSpPr>
          <p:spPr bwMode="auto">
            <a:xfrm>
              <a:off x="1776" y="2748"/>
              <a:ext cx="3655" cy="622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576" y="17"/>
                </a:cxn>
                <a:cxn ang="0">
                  <a:pos x="1622" y="41"/>
                </a:cxn>
                <a:cxn ang="0">
                  <a:pos x="3336" y="262"/>
                </a:cxn>
                <a:cxn ang="0">
                  <a:pos x="3538" y="622"/>
                </a:cxn>
              </a:cxnLst>
              <a:rect l="0" t="0" r="r" b="b"/>
              <a:pathLst>
                <a:path w="3655" h="622">
                  <a:moveTo>
                    <a:pt x="0" y="26"/>
                  </a:moveTo>
                  <a:cubicBezTo>
                    <a:pt x="96" y="24"/>
                    <a:pt x="306" y="14"/>
                    <a:pt x="576" y="17"/>
                  </a:cubicBezTo>
                  <a:cubicBezTo>
                    <a:pt x="846" y="20"/>
                    <a:pt x="1162" y="0"/>
                    <a:pt x="1622" y="41"/>
                  </a:cubicBezTo>
                  <a:cubicBezTo>
                    <a:pt x="2082" y="82"/>
                    <a:pt x="3017" y="165"/>
                    <a:pt x="3336" y="262"/>
                  </a:cubicBezTo>
                  <a:cubicBezTo>
                    <a:pt x="3655" y="359"/>
                    <a:pt x="3496" y="547"/>
                    <a:pt x="3538" y="622"/>
                  </a:cubicBezTo>
                </a:path>
              </a:pathLst>
            </a:custGeom>
            <a:noFill/>
            <a:ln w="19050" cap="sq" cmpd="sng">
              <a:solidFill>
                <a:srgbClr val="00FFFF"/>
              </a:solidFill>
              <a:prstDash val="solid"/>
              <a:miter lim="800000"/>
              <a:headEnd type="none" w="sm" len="sm"/>
              <a:tailEnd type="arrow" w="sm" len="lg"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701" name="Freeform 773"/>
            <p:cNvSpPr>
              <a:spLocks/>
            </p:cNvSpPr>
            <p:nvPr/>
          </p:nvSpPr>
          <p:spPr bwMode="auto">
            <a:xfrm>
              <a:off x="1776" y="2900"/>
              <a:ext cx="3410" cy="54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576" y="12"/>
                </a:cxn>
                <a:cxn ang="0">
                  <a:pos x="1637" y="28"/>
                </a:cxn>
                <a:cxn ang="0">
                  <a:pos x="3130" y="182"/>
                </a:cxn>
                <a:cxn ang="0">
                  <a:pos x="3317" y="542"/>
                </a:cxn>
              </a:cxnLst>
              <a:rect l="0" t="0" r="r" b="b"/>
              <a:pathLst>
                <a:path w="3410" h="542">
                  <a:moveTo>
                    <a:pt x="0" y="21"/>
                  </a:moveTo>
                  <a:cubicBezTo>
                    <a:pt x="96" y="19"/>
                    <a:pt x="303" y="11"/>
                    <a:pt x="576" y="12"/>
                  </a:cubicBezTo>
                  <a:cubicBezTo>
                    <a:pt x="849" y="13"/>
                    <a:pt x="1211" y="0"/>
                    <a:pt x="1637" y="28"/>
                  </a:cubicBezTo>
                  <a:cubicBezTo>
                    <a:pt x="2063" y="56"/>
                    <a:pt x="2850" y="96"/>
                    <a:pt x="3130" y="182"/>
                  </a:cubicBezTo>
                  <a:cubicBezTo>
                    <a:pt x="3410" y="268"/>
                    <a:pt x="3278" y="467"/>
                    <a:pt x="3317" y="542"/>
                  </a:cubicBezTo>
                </a:path>
              </a:pathLst>
            </a:custGeom>
            <a:noFill/>
            <a:ln w="19050" cap="sq" cmpd="sng">
              <a:solidFill>
                <a:srgbClr val="00FFFF"/>
              </a:solidFill>
              <a:prstDash val="solid"/>
              <a:miter lim="800000"/>
              <a:headEnd type="none" w="sm" len="sm"/>
              <a:tailEnd type="arrow" w="sm" len="lg"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94" name="TextBox 893"/>
          <p:cNvSpPr txBox="1"/>
          <p:nvPr/>
        </p:nvSpPr>
        <p:spPr>
          <a:xfrm>
            <a:off x="0" y="6446838"/>
            <a:ext cx="395575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Kindly provided by Dr. </a:t>
            </a:r>
            <a:r>
              <a:rPr lang="en-US" dirty="0" err="1"/>
              <a:t>Junmin</a:t>
            </a:r>
            <a:r>
              <a:rPr lang="en-US" dirty="0"/>
              <a:t> </a:t>
            </a:r>
            <a:r>
              <a:rPr lang="en-US" dirty="0" err="1"/>
              <a:t>Peng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2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86" name="Text Box 274"/>
          <p:cNvSpPr txBox="1">
            <a:spLocks noChangeArrowheads="1"/>
          </p:cNvSpPr>
          <p:nvPr/>
        </p:nvSpPr>
        <p:spPr bwMode="auto">
          <a:xfrm>
            <a:off x="152400" y="115888"/>
            <a:ext cx="876300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45720" rIns="45720">
            <a:prstTxWarp prst="textNoShape">
              <a:avLst/>
            </a:prstTxWarp>
            <a:spAutoFit/>
          </a:bodyPr>
          <a:lstStyle/>
          <a:p>
            <a:pPr marL="114300" lvl="1"/>
            <a:r>
              <a:rPr lang="en-US" altLang="zh-CN" sz="2400" dirty="0">
                <a:solidFill>
                  <a:srgbClr val="FFFF00"/>
                </a:solidFill>
                <a:ea typeface="Times New Roman" pitchFamily="-65" charset="0"/>
                <a:cs typeface="Times New Roman" pitchFamily="-65" charset="0"/>
              </a:rPr>
              <a:t>Proteomics - </a:t>
            </a:r>
            <a:r>
              <a:rPr lang="en-US" sz="2400" dirty="0">
                <a:solidFill>
                  <a:srgbClr val="FFFF00"/>
                </a:solidFill>
                <a:ea typeface="Times New Roman" pitchFamily="-65" charset="0"/>
                <a:cs typeface="Times New Roman" pitchFamily="-65" charset="0"/>
              </a:rPr>
              <a:t>Analysis of protein mixture by tandem MS (DDA)</a:t>
            </a:r>
            <a:endParaRPr lang="en-US" sz="2400" dirty="0">
              <a:solidFill>
                <a:srgbClr val="00FF00"/>
              </a:solidFill>
              <a:ea typeface="Times New Roman" pitchFamily="-65" charset="0"/>
              <a:cs typeface="Times New Roman" pitchFamily="-65" charset="0"/>
            </a:endParaRPr>
          </a:p>
        </p:txBody>
      </p:sp>
      <p:grpSp>
        <p:nvGrpSpPr>
          <p:cNvPr id="2" name="Group 724"/>
          <p:cNvGrpSpPr>
            <a:grpSpLocks/>
          </p:cNvGrpSpPr>
          <p:nvPr/>
        </p:nvGrpSpPr>
        <p:grpSpPr bwMode="auto">
          <a:xfrm>
            <a:off x="466725" y="1066800"/>
            <a:ext cx="4402138" cy="1508125"/>
            <a:chOff x="192" y="672"/>
            <a:chExt cx="3120" cy="950"/>
          </a:xfrm>
        </p:grpSpPr>
        <p:sp>
          <p:nvSpPr>
            <p:cNvPr id="121431" name="Text Box 599"/>
            <p:cNvSpPr txBox="1">
              <a:spLocks noChangeArrowheads="1"/>
            </p:cNvSpPr>
            <p:nvPr/>
          </p:nvSpPr>
          <p:spPr bwMode="auto">
            <a:xfrm>
              <a:off x="240" y="1296"/>
              <a:ext cx="960" cy="3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/>
                <a:t>Protein mixture</a:t>
              </a:r>
            </a:p>
          </p:txBody>
        </p:sp>
        <p:sp>
          <p:nvSpPr>
            <p:cNvPr id="121432" name="Text Box 600"/>
            <p:cNvSpPr txBox="1">
              <a:spLocks noChangeArrowheads="1"/>
            </p:cNvSpPr>
            <p:nvPr/>
          </p:nvSpPr>
          <p:spPr bwMode="auto">
            <a:xfrm>
              <a:off x="1440" y="768"/>
              <a:ext cx="70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ea typeface="Arial" pitchFamily="-65" charset="0"/>
                  <a:cs typeface="Arial" pitchFamily="-65" charset="0"/>
                </a:rPr>
                <a:t>Digestion</a:t>
              </a:r>
              <a:endParaRPr lang="en-US" sz="1400"/>
            </a:p>
          </p:txBody>
        </p:sp>
        <p:sp>
          <p:nvSpPr>
            <p:cNvPr id="121469" name="Line 637"/>
            <p:cNvSpPr>
              <a:spLocks noChangeShapeType="1"/>
            </p:cNvSpPr>
            <p:nvPr/>
          </p:nvSpPr>
          <p:spPr bwMode="auto">
            <a:xfrm flipV="1">
              <a:off x="1488" y="1008"/>
              <a:ext cx="576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" name="Group 646"/>
            <p:cNvGrpSpPr>
              <a:grpSpLocks/>
            </p:cNvGrpSpPr>
            <p:nvPr/>
          </p:nvGrpSpPr>
          <p:grpSpPr bwMode="auto">
            <a:xfrm>
              <a:off x="384" y="768"/>
              <a:ext cx="727" cy="111"/>
              <a:chOff x="3083" y="1056"/>
              <a:chExt cx="727" cy="111"/>
            </a:xfrm>
          </p:grpSpPr>
          <p:sp>
            <p:nvSpPr>
              <p:cNvPr id="121479" name="Freeform 647"/>
              <p:cNvSpPr>
                <a:spLocks/>
              </p:cNvSpPr>
              <p:nvPr/>
            </p:nvSpPr>
            <p:spPr bwMode="auto">
              <a:xfrm>
                <a:off x="3083" y="1058"/>
                <a:ext cx="373" cy="109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59" y="105"/>
                  </a:cxn>
                  <a:cxn ang="0">
                    <a:pos x="119" y="2"/>
                  </a:cxn>
                  <a:cxn ang="0">
                    <a:pos x="174" y="98"/>
                  </a:cxn>
                  <a:cxn ang="0">
                    <a:pos x="232" y="7"/>
                  </a:cxn>
                  <a:cxn ang="0">
                    <a:pos x="286" y="98"/>
                  </a:cxn>
                  <a:cxn ang="0">
                    <a:pos x="334" y="4"/>
                  </a:cxn>
                  <a:cxn ang="0">
                    <a:pos x="373" y="71"/>
                  </a:cxn>
                </a:cxnLst>
                <a:rect l="0" t="0" r="r" b="b"/>
                <a:pathLst>
                  <a:path w="373" h="109">
                    <a:moveTo>
                      <a:pt x="0" y="24"/>
                    </a:moveTo>
                    <a:cubicBezTo>
                      <a:pt x="10" y="37"/>
                      <a:pt x="39" y="109"/>
                      <a:pt x="59" y="105"/>
                    </a:cubicBezTo>
                    <a:cubicBezTo>
                      <a:pt x="79" y="101"/>
                      <a:pt x="99" y="3"/>
                      <a:pt x="119" y="2"/>
                    </a:cubicBezTo>
                    <a:cubicBezTo>
                      <a:pt x="138" y="1"/>
                      <a:pt x="155" y="97"/>
                      <a:pt x="174" y="98"/>
                    </a:cubicBezTo>
                    <a:cubicBezTo>
                      <a:pt x="193" y="98"/>
                      <a:pt x="214" y="7"/>
                      <a:pt x="232" y="7"/>
                    </a:cubicBezTo>
                    <a:cubicBezTo>
                      <a:pt x="251" y="7"/>
                      <a:pt x="269" y="98"/>
                      <a:pt x="286" y="98"/>
                    </a:cubicBezTo>
                    <a:cubicBezTo>
                      <a:pt x="303" y="97"/>
                      <a:pt x="320" y="9"/>
                      <a:pt x="334" y="4"/>
                    </a:cubicBezTo>
                    <a:cubicBezTo>
                      <a:pt x="349" y="0"/>
                      <a:pt x="365" y="57"/>
                      <a:pt x="373" y="71"/>
                    </a:cubicBezTo>
                  </a:path>
                </a:pathLst>
              </a:custGeom>
              <a:noFill/>
              <a:ln w="19050" cmpd="sng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80" name="Freeform 648"/>
              <p:cNvSpPr>
                <a:spLocks/>
              </p:cNvSpPr>
              <p:nvPr/>
            </p:nvSpPr>
            <p:spPr bwMode="auto">
              <a:xfrm>
                <a:off x="3437" y="1056"/>
                <a:ext cx="373" cy="109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59" y="105"/>
                  </a:cxn>
                  <a:cxn ang="0">
                    <a:pos x="119" y="2"/>
                  </a:cxn>
                  <a:cxn ang="0">
                    <a:pos x="174" y="98"/>
                  </a:cxn>
                  <a:cxn ang="0">
                    <a:pos x="232" y="7"/>
                  </a:cxn>
                  <a:cxn ang="0">
                    <a:pos x="286" y="98"/>
                  </a:cxn>
                  <a:cxn ang="0">
                    <a:pos x="334" y="4"/>
                  </a:cxn>
                  <a:cxn ang="0">
                    <a:pos x="373" y="71"/>
                  </a:cxn>
                </a:cxnLst>
                <a:rect l="0" t="0" r="r" b="b"/>
                <a:pathLst>
                  <a:path w="373" h="109">
                    <a:moveTo>
                      <a:pt x="0" y="24"/>
                    </a:moveTo>
                    <a:cubicBezTo>
                      <a:pt x="10" y="37"/>
                      <a:pt x="39" y="109"/>
                      <a:pt x="59" y="105"/>
                    </a:cubicBezTo>
                    <a:cubicBezTo>
                      <a:pt x="79" y="101"/>
                      <a:pt x="99" y="3"/>
                      <a:pt x="119" y="2"/>
                    </a:cubicBezTo>
                    <a:cubicBezTo>
                      <a:pt x="138" y="1"/>
                      <a:pt x="155" y="97"/>
                      <a:pt x="174" y="98"/>
                    </a:cubicBezTo>
                    <a:cubicBezTo>
                      <a:pt x="193" y="98"/>
                      <a:pt x="214" y="7"/>
                      <a:pt x="232" y="7"/>
                    </a:cubicBezTo>
                    <a:cubicBezTo>
                      <a:pt x="251" y="7"/>
                      <a:pt x="269" y="98"/>
                      <a:pt x="286" y="98"/>
                    </a:cubicBezTo>
                    <a:cubicBezTo>
                      <a:pt x="303" y="97"/>
                      <a:pt x="320" y="9"/>
                      <a:pt x="334" y="4"/>
                    </a:cubicBezTo>
                    <a:cubicBezTo>
                      <a:pt x="349" y="0"/>
                      <a:pt x="365" y="57"/>
                      <a:pt x="373" y="71"/>
                    </a:cubicBezTo>
                  </a:path>
                </a:pathLst>
              </a:custGeom>
              <a:noFill/>
              <a:ln w="19050" cmpd="sng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649"/>
            <p:cNvGrpSpPr>
              <a:grpSpLocks/>
            </p:cNvGrpSpPr>
            <p:nvPr/>
          </p:nvGrpSpPr>
          <p:grpSpPr bwMode="auto">
            <a:xfrm>
              <a:off x="384" y="912"/>
              <a:ext cx="727" cy="111"/>
              <a:chOff x="3083" y="1056"/>
              <a:chExt cx="727" cy="111"/>
            </a:xfrm>
          </p:grpSpPr>
          <p:sp>
            <p:nvSpPr>
              <p:cNvPr id="121482" name="Freeform 650"/>
              <p:cNvSpPr>
                <a:spLocks/>
              </p:cNvSpPr>
              <p:nvPr/>
            </p:nvSpPr>
            <p:spPr bwMode="auto">
              <a:xfrm>
                <a:off x="3083" y="1058"/>
                <a:ext cx="373" cy="109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59" y="105"/>
                  </a:cxn>
                  <a:cxn ang="0">
                    <a:pos x="119" y="2"/>
                  </a:cxn>
                  <a:cxn ang="0">
                    <a:pos x="174" y="98"/>
                  </a:cxn>
                  <a:cxn ang="0">
                    <a:pos x="232" y="7"/>
                  </a:cxn>
                  <a:cxn ang="0">
                    <a:pos x="286" y="98"/>
                  </a:cxn>
                  <a:cxn ang="0">
                    <a:pos x="334" y="4"/>
                  </a:cxn>
                  <a:cxn ang="0">
                    <a:pos x="373" y="71"/>
                  </a:cxn>
                </a:cxnLst>
                <a:rect l="0" t="0" r="r" b="b"/>
                <a:pathLst>
                  <a:path w="373" h="109">
                    <a:moveTo>
                      <a:pt x="0" y="24"/>
                    </a:moveTo>
                    <a:cubicBezTo>
                      <a:pt x="10" y="37"/>
                      <a:pt x="39" y="109"/>
                      <a:pt x="59" y="105"/>
                    </a:cubicBezTo>
                    <a:cubicBezTo>
                      <a:pt x="79" y="101"/>
                      <a:pt x="99" y="3"/>
                      <a:pt x="119" y="2"/>
                    </a:cubicBezTo>
                    <a:cubicBezTo>
                      <a:pt x="138" y="1"/>
                      <a:pt x="155" y="97"/>
                      <a:pt x="174" y="98"/>
                    </a:cubicBezTo>
                    <a:cubicBezTo>
                      <a:pt x="193" y="98"/>
                      <a:pt x="214" y="7"/>
                      <a:pt x="232" y="7"/>
                    </a:cubicBezTo>
                    <a:cubicBezTo>
                      <a:pt x="251" y="7"/>
                      <a:pt x="269" y="98"/>
                      <a:pt x="286" y="98"/>
                    </a:cubicBezTo>
                    <a:cubicBezTo>
                      <a:pt x="303" y="97"/>
                      <a:pt x="320" y="9"/>
                      <a:pt x="334" y="4"/>
                    </a:cubicBezTo>
                    <a:cubicBezTo>
                      <a:pt x="349" y="0"/>
                      <a:pt x="365" y="57"/>
                      <a:pt x="373" y="71"/>
                    </a:cubicBezTo>
                  </a:path>
                </a:pathLst>
              </a:custGeom>
              <a:noFill/>
              <a:ln w="19050" cmpd="sng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83" name="Freeform 651"/>
              <p:cNvSpPr>
                <a:spLocks/>
              </p:cNvSpPr>
              <p:nvPr/>
            </p:nvSpPr>
            <p:spPr bwMode="auto">
              <a:xfrm>
                <a:off x="3437" y="1056"/>
                <a:ext cx="373" cy="109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59" y="105"/>
                  </a:cxn>
                  <a:cxn ang="0">
                    <a:pos x="119" y="2"/>
                  </a:cxn>
                  <a:cxn ang="0">
                    <a:pos x="174" y="98"/>
                  </a:cxn>
                  <a:cxn ang="0">
                    <a:pos x="232" y="7"/>
                  </a:cxn>
                  <a:cxn ang="0">
                    <a:pos x="286" y="98"/>
                  </a:cxn>
                  <a:cxn ang="0">
                    <a:pos x="334" y="4"/>
                  </a:cxn>
                  <a:cxn ang="0">
                    <a:pos x="373" y="71"/>
                  </a:cxn>
                </a:cxnLst>
                <a:rect l="0" t="0" r="r" b="b"/>
                <a:pathLst>
                  <a:path w="373" h="109">
                    <a:moveTo>
                      <a:pt x="0" y="24"/>
                    </a:moveTo>
                    <a:cubicBezTo>
                      <a:pt x="10" y="37"/>
                      <a:pt x="39" y="109"/>
                      <a:pt x="59" y="105"/>
                    </a:cubicBezTo>
                    <a:cubicBezTo>
                      <a:pt x="79" y="101"/>
                      <a:pt x="99" y="3"/>
                      <a:pt x="119" y="2"/>
                    </a:cubicBezTo>
                    <a:cubicBezTo>
                      <a:pt x="138" y="1"/>
                      <a:pt x="155" y="97"/>
                      <a:pt x="174" y="98"/>
                    </a:cubicBezTo>
                    <a:cubicBezTo>
                      <a:pt x="193" y="98"/>
                      <a:pt x="214" y="7"/>
                      <a:pt x="232" y="7"/>
                    </a:cubicBezTo>
                    <a:cubicBezTo>
                      <a:pt x="251" y="7"/>
                      <a:pt x="269" y="98"/>
                      <a:pt x="286" y="98"/>
                    </a:cubicBezTo>
                    <a:cubicBezTo>
                      <a:pt x="303" y="97"/>
                      <a:pt x="320" y="9"/>
                      <a:pt x="334" y="4"/>
                    </a:cubicBezTo>
                    <a:cubicBezTo>
                      <a:pt x="349" y="0"/>
                      <a:pt x="365" y="57"/>
                      <a:pt x="373" y="71"/>
                    </a:cubicBezTo>
                  </a:path>
                </a:pathLst>
              </a:custGeom>
              <a:noFill/>
              <a:ln w="19050" cmpd="sng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652"/>
            <p:cNvGrpSpPr>
              <a:grpSpLocks/>
            </p:cNvGrpSpPr>
            <p:nvPr/>
          </p:nvGrpSpPr>
          <p:grpSpPr bwMode="auto">
            <a:xfrm>
              <a:off x="432" y="1056"/>
              <a:ext cx="727" cy="111"/>
              <a:chOff x="3083" y="1056"/>
              <a:chExt cx="727" cy="111"/>
            </a:xfrm>
          </p:grpSpPr>
          <p:sp>
            <p:nvSpPr>
              <p:cNvPr id="121485" name="Freeform 653"/>
              <p:cNvSpPr>
                <a:spLocks/>
              </p:cNvSpPr>
              <p:nvPr/>
            </p:nvSpPr>
            <p:spPr bwMode="auto">
              <a:xfrm>
                <a:off x="3083" y="1058"/>
                <a:ext cx="373" cy="109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59" y="105"/>
                  </a:cxn>
                  <a:cxn ang="0">
                    <a:pos x="119" y="2"/>
                  </a:cxn>
                  <a:cxn ang="0">
                    <a:pos x="174" y="98"/>
                  </a:cxn>
                  <a:cxn ang="0">
                    <a:pos x="232" y="7"/>
                  </a:cxn>
                  <a:cxn ang="0">
                    <a:pos x="286" y="98"/>
                  </a:cxn>
                  <a:cxn ang="0">
                    <a:pos x="334" y="4"/>
                  </a:cxn>
                  <a:cxn ang="0">
                    <a:pos x="373" y="71"/>
                  </a:cxn>
                </a:cxnLst>
                <a:rect l="0" t="0" r="r" b="b"/>
                <a:pathLst>
                  <a:path w="373" h="109">
                    <a:moveTo>
                      <a:pt x="0" y="24"/>
                    </a:moveTo>
                    <a:cubicBezTo>
                      <a:pt x="10" y="37"/>
                      <a:pt x="39" y="109"/>
                      <a:pt x="59" y="105"/>
                    </a:cubicBezTo>
                    <a:cubicBezTo>
                      <a:pt x="79" y="101"/>
                      <a:pt x="99" y="3"/>
                      <a:pt x="119" y="2"/>
                    </a:cubicBezTo>
                    <a:cubicBezTo>
                      <a:pt x="138" y="1"/>
                      <a:pt x="155" y="97"/>
                      <a:pt x="174" y="98"/>
                    </a:cubicBezTo>
                    <a:cubicBezTo>
                      <a:pt x="193" y="98"/>
                      <a:pt x="214" y="7"/>
                      <a:pt x="232" y="7"/>
                    </a:cubicBezTo>
                    <a:cubicBezTo>
                      <a:pt x="251" y="7"/>
                      <a:pt x="269" y="98"/>
                      <a:pt x="286" y="98"/>
                    </a:cubicBezTo>
                    <a:cubicBezTo>
                      <a:pt x="303" y="97"/>
                      <a:pt x="320" y="9"/>
                      <a:pt x="334" y="4"/>
                    </a:cubicBezTo>
                    <a:cubicBezTo>
                      <a:pt x="349" y="0"/>
                      <a:pt x="365" y="57"/>
                      <a:pt x="373" y="71"/>
                    </a:cubicBezTo>
                  </a:path>
                </a:pathLst>
              </a:custGeom>
              <a:noFill/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86" name="Freeform 654"/>
              <p:cNvSpPr>
                <a:spLocks/>
              </p:cNvSpPr>
              <p:nvPr/>
            </p:nvSpPr>
            <p:spPr bwMode="auto">
              <a:xfrm>
                <a:off x="3437" y="1056"/>
                <a:ext cx="373" cy="109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59" y="105"/>
                  </a:cxn>
                  <a:cxn ang="0">
                    <a:pos x="119" y="2"/>
                  </a:cxn>
                  <a:cxn ang="0">
                    <a:pos x="174" y="98"/>
                  </a:cxn>
                  <a:cxn ang="0">
                    <a:pos x="232" y="7"/>
                  </a:cxn>
                  <a:cxn ang="0">
                    <a:pos x="286" y="98"/>
                  </a:cxn>
                  <a:cxn ang="0">
                    <a:pos x="334" y="4"/>
                  </a:cxn>
                  <a:cxn ang="0">
                    <a:pos x="373" y="71"/>
                  </a:cxn>
                </a:cxnLst>
                <a:rect l="0" t="0" r="r" b="b"/>
                <a:pathLst>
                  <a:path w="373" h="109">
                    <a:moveTo>
                      <a:pt x="0" y="24"/>
                    </a:moveTo>
                    <a:cubicBezTo>
                      <a:pt x="10" y="37"/>
                      <a:pt x="39" y="109"/>
                      <a:pt x="59" y="105"/>
                    </a:cubicBezTo>
                    <a:cubicBezTo>
                      <a:pt x="79" y="101"/>
                      <a:pt x="99" y="3"/>
                      <a:pt x="119" y="2"/>
                    </a:cubicBezTo>
                    <a:cubicBezTo>
                      <a:pt x="138" y="1"/>
                      <a:pt x="155" y="97"/>
                      <a:pt x="174" y="98"/>
                    </a:cubicBezTo>
                    <a:cubicBezTo>
                      <a:pt x="193" y="98"/>
                      <a:pt x="214" y="7"/>
                      <a:pt x="232" y="7"/>
                    </a:cubicBezTo>
                    <a:cubicBezTo>
                      <a:pt x="251" y="7"/>
                      <a:pt x="269" y="98"/>
                      <a:pt x="286" y="98"/>
                    </a:cubicBezTo>
                    <a:cubicBezTo>
                      <a:pt x="303" y="97"/>
                      <a:pt x="320" y="9"/>
                      <a:pt x="334" y="4"/>
                    </a:cubicBezTo>
                    <a:cubicBezTo>
                      <a:pt x="349" y="0"/>
                      <a:pt x="365" y="57"/>
                      <a:pt x="373" y="71"/>
                    </a:cubicBezTo>
                  </a:path>
                </a:pathLst>
              </a:custGeom>
              <a:noFill/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1487" name="Rectangle 655"/>
            <p:cNvSpPr>
              <a:spLocks noChangeArrowheads="1"/>
            </p:cNvSpPr>
            <p:nvPr/>
          </p:nvSpPr>
          <p:spPr bwMode="auto">
            <a:xfrm>
              <a:off x="192" y="672"/>
              <a:ext cx="1152" cy="576"/>
            </a:xfrm>
            <a:prstGeom prst="rect">
              <a:avLst/>
            </a:prstGeom>
            <a:noFill/>
            <a:ln w="19050">
              <a:solidFill>
                <a:srgbClr val="00FF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88" name="Text Box 656"/>
            <p:cNvSpPr txBox="1">
              <a:spLocks noChangeArrowheads="1"/>
            </p:cNvSpPr>
            <p:nvPr/>
          </p:nvSpPr>
          <p:spPr bwMode="auto">
            <a:xfrm>
              <a:off x="2208" y="1296"/>
              <a:ext cx="960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/>
                <a:t>Peptides</a:t>
              </a:r>
            </a:p>
          </p:txBody>
        </p:sp>
        <p:sp>
          <p:nvSpPr>
            <p:cNvPr id="121490" name="Freeform 658"/>
            <p:cNvSpPr>
              <a:spLocks/>
            </p:cNvSpPr>
            <p:nvPr/>
          </p:nvSpPr>
          <p:spPr bwMode="auto">
            <a:xfrm>
              <a:off x="2208" y="772"/>
              <a:ext cx="119" cy="10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9" y="103"/>
                </a:cxn>
                <a:cxn ang="0">
                  <a:pos x="119" y="0"/>
                </a:cxn>
              </a:cxnLst>
              <a:rect l="0" t="0" r="r" b="b"/>
              <a:pathLst>
                <a:path w="119" h="107">
                  <a:moveTo>
                    <a:pt x="0" y="22"/>
                  </a:moveTo>
                  <a:cubicBezTo>
                    <a:pt x="10" y="35"/>
                    <a:pt x="39" y="107"/>
                    <a:pt x="59" y="103"/>
                  </a:cubicBezTo>
                  <a:cubicBezTo>
                    <a:pt x="79" y="99"/>
                    <a:pt x="109" y="17"/>
                    <a:pt x="119" y="0"/>
                  </a:cubicBezTo>
                </a:path>
              </a:pathLst>
            </a:custGeom>
            <a:noFill/>
            <a:ln w="1905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91" name="Freeform 659"/>
            <p:cNvSpPr>
              <a:spLocks/>
            </p:cNvSpPr>
            <p:nvPr/>
          </p:nvSpPr>
          <p:spPr bwMode="auto">
            <a:xfrm>
              <a:off x="2467" y="768"/>
              <a:ext cx="173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60" y="1"/>
                </a:cxn>
                <a:cxn ang="0">
                  <a:pos x="115" y="97"/>
                </a:cxn>
                <a:cxn ang="0">
                  <a:pos x="173" y="6"/>
                </a:cxn>
              </a:cxnLst>
              <a:rect l="0" t="0" r="r" b="b"/>
              <a:pathLst>
                <a:path w="173" h="104">
                  <a:moveTo>
                    <a:pt x="0" y="104"/>
                  </a:moveTo>
                  <a:cubicBezTo>
                    <a:pt x="10" y="87"/>
                    <a:pt x="40" y="2"/>
                    <a:pt x="60" y="1"/>
                  </a:cubicBezTo>
                  <a:cubicBezTo>
                    <a:pt x="79" y="0"/>
                    <a:pt x="96" y="96"/>
                    <a:pt x="115" y="97"/>
                  </a:cubicBezTo>
                  <a:cubicBezTo>
                    <a:pt x="134" y="97"/>
                    <a:pt x="163" y="21"/>
                    <a:pt x="173" y="6"/>
                  </a:cubicBezTo>
                </a:path>
              </a:pathLst>
            </a:custGeom>
            <a:noFill/>
            <a:ln w="1905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98" name="Rectangle 666"/>
            <p:cNvSpPr>
              <a:spLocks noChangeArrowheads="1"/>
            </p:cNvSpPr>
            <p:nvPr/>
          </p:nvSpPr>
          <p:spPr bwMode="auto">
            <a:xfrm>
              <a:off x="2160" y="672"/>
              <a:ext cx="1152" cy="576"/>
            </a:xfrm>
            <a:prstGeom prst="rect">
              <a:avLst/>
            </a:prstGeom>
            <a:noFill/>
            <a:ln w="19050">
              <a:solidFill>
                <a:srgbClr val="00FF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03" name="Freeform 671"/>
            <p:cNvSpPr>
              <a:spLocks/>
            </p:cNvSpPr>
            <p:nvPr/>
          </p:nvSpPr>
          <p:spPr bwMode="auto">
            <a:xfrm>
              <a:off x="3091" y="768"/>
              <a:ext cx="173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60" y="1"/>
                </a:cxn>
                <a:cxn ang="0">
                  <a:pos x="115" y="97"/>
                </a:cxn>
                <a:cxn ang="0">
                  <a:pos x="173" y="6"/>
                </a:cxn>
              </a:cxnLst>
              <a:rect l="0" t="0" r="r" b="b"/>
              <a:pathLst>
                <a:path w="173" h="104">
                  <a:moveTo>
                    <a:pt x="0" y="104"/>
                  </a:moveTo>
                  <a:cubicBezTo>
                    <a:pt x="10" y="87"/>
                    <a:pt x="40" y="2"/>
                    <a:pt x="60" y="1"/>
                  </a:cubicBezTo>
                  <a:cubicBezTo>
                    <a:pt x="79" y="0"/>
                    <a:pt x="96" y="96"/>
                    <a:pt x="115" y="97"/>
                  </a:cubicBezTo>
                  <a:cubicBezTo>
                    <a:pt x="134" y="97"/>
                    <a:pt x="163" y="21"/>
                    <a:pt x="173" y="6"/>
                  </a:cubicBezTo>
                </a:path>
              </a:pathLst>
            </a:custGeom>
            <a:noFill/>
            <a:ln w="1905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04" name="Freeform 672"/>
            <p:cNvSpPr>
              <a:spLocks/>
            </p:cNvSpPr>
            <p:nvPr/>
          </p:nvSpPr>
          <p:spPr bwMode="auto">
            <a:xfrm rot="-10646433">
              <a:off x="2832" y="768"/>
              <a:ext cx="119" cy="10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9" y="103"/>
                </a:cxn>
                <a:cxn ang="0">
                  <a:pos x="119" y="0"/>
                </a:cxn>
              </a:cxnLst>
              <a:rect l="0" t="0" r="r" b="b"/>
              <a:pathLst>
                <a:path w="119" h="107">
                  <a:moveTo>
                    <a:pt x="0" y="22"/>
                  </a:moveTo>
                  <a:cubicBezTo>
                    <a:pt x="10" y="35"/>
                    <a:pt x="39" y="107"/>
                    <a:pt x="59" y="103"/>
                  </a:cubicBezTo>
                  <a:cubicBezTo>
                    <a:pt x="79" y="99"/>
                    <a:pt x="109" y="17"/>
                    <a:pt x="119" y="0"/>
                  </a:cubicBezTo>
                </a:path>
              </a:pathLst>
            </a:custGeom>
            <a:noFill/>
            <a:ln w="1905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05" name="Freeform 673"/>
            <p:cNvSpPr>
              <a:spLocks/>
            </p:cNvSpPr>
            <p:nvPr/>
          </p:nvSpPr>
          <p:spPr bwMode="auto">
            <a:xfrm>
              <a:off x="2208" y="901"/>
              <a:ext cx="119" cy="10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9" y="103"/>
                </a:cxn>
                <a:cxn ang="0">
                  <a:pos x="119" y="0"/>
                </a:cxn>
              </a:cxnLst>
              <a:rect l="0" t="0" r="r" b="b"/>
              <a:pathLst>
                <a:path w="119" h="107">
                  <a:moveTo>
                    <a:pt x="0" y="22"/>
                  </a:moveTo>
                  <a:cubicBezTo>
                    <a:pt x="10" y="35"/>
                    <a:pt x="39" y="107"/>
                    <a:pt x="59" y="103"/>
                  </a:cubicBezTo>
                  <a:cubicBezTo>
                    <a:pt x="79" y="99"/>
                    <a:pt x="109" y="17"/>
                    <a:pt x="119" y="0"/>
                  </a:cubicBezTo>
                </a:path>
              </a:pathLst>
            </a:custGeom>
            <a:noFill/>
            <a:ln w="19050" cmpd="sng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06" name="Freeform 674"/>
            <p:cNvSpPr>
              <a:spLocks/>
            </p:cNvSpPr>
            <p:nvPr/>
          </p:nvSpPr>
          <p:spPr bwMode="auto">
            <a:xfrm>
              <a:off x="2467" y="897"/>
              <a:ext cx="173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60" y="1"/>
                </a:cxn>
                <a:cxn ang="0">
                  <a:pos x="115" y="97"/>
                </a:cxn>
                <a:cxn ang="0">
                  <a:pos x="173" y="6"/>
                </a:cxn>
              </a:cxnLst>
              <a:rect l="0" t="0" r="r" b="b"/>
              <a:pathLst>
                <a:path w="173" h="104">
                  <a:moveTo>
                    <a:pt x="0" y="104"/>
                  </a:moveTo>
                  <a:cubicBezTo>
                    <a:pt x="10" y="87"/>
                    <a:pt x="40" y="2"/>
                    <a:pt x="60" y="1"/>
                  </a:cubicBezTo>
                  <a:cubicBezTo>
                    <a:pt x="79" y="0"/>
                    <a:pt x="96" y="96"/>
                    <a:pt x="115" y="97"/>
                  </a:cubicBezTo>
                  <a:cubicBezTo>
                    <a:pt x="134" y="97"/>
                    <a:pt x="163" y="21"/>
                    <a:pt x="173" y="6"/>
                  </a:cubicBezTo>
                </a:path>
              </a:pathLst>
            </a:custGeom>
            <a:noFill/>
            <a:ln w="19050" cmpd="sng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09" name="Freeform 677"/>
            <p:cNvSpPr>
              <a:spLocks/>
            </p:cNvSpPr>
            <p:nvPr/>
          </p:nvSpPr>
          <p:spPr bwMode="auto">
            <a:xfrm>
              <a:off x="3091" y="897"/>
              <a:ext cx="173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60" y="1"/>
                </a:cxn>
                <a:cxn ang="0">
                  <a:pos x="115" y="97"/>
                </a:cxn>
                <a:cxn ang="0">
                  <a:pos x="173" y="6"/>
                </a:cxn>
              </a:cxnLst>
              <a:rect l="0" t="0" r="r" b="b"/>
              <a:pathLst>
                <a:path w="173" h="104">
                  <a:moveTo>
                    <a:pt x="0" y="104"/>
                  </a:moveTo>
                  <a:cubicBezTo>
                    <a:pt x="10" y="87"/>
                    <a:pt x="40" y="2"/>
                    <a:pt x="60" y="1"/>
                  </a:cubicBezTo>
                  <a:cubicBezTo>
                    <a:pt x="79" y="0"/>
                    <a:pt x="96" y="96"/>
                    <a:pt x="115" y="97"/>
                  </a:cubicBezTo>
                  <a:cubicBezTo>
                    <a:pt x="134" y="97"/>
                    <a:pt x="163" y="21"/>
                    <a:pt x="173" y="6"/>
                  </a:cubicBezTo>
                </a:path>
              </a:pathLst>
            </a:custGeom>
            <a:noFill/>
            <a:ln w="19050" cmpd="sng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10" name="Freeform 678"/>
            <p:cNvSpPr>
              <a:spLocks/>
            </p:cNvSpPr>
            <p:nvPr/>
          </p:nvSpPr>
          <p:spPr bwMode="auto">
            <a:xfrm rot="-10646433">
              <a:off x="2832" y="897"/>
              <a:ext cx="119" cy="10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9" y="103"/>
                </a:cxn>
                <a:cxn ang="0">
                  <a:pos x="119" y="0"/>
                </a:cxn>
              </a:cxnLst>
              <a:rect l="0" t="0" r="r" b="b"/>
              <a:pathLst>
                <a:path w="119" h="107">
                  <a:moveTo>
                    <a:pt x="0" y="22"/>
                  </a:moveTo>
                  <a:cubicBezTo>
                    <a:pt x="10" y="35"/>
                    <a:pt x="39" y="107"/>
                    <a:pt x="59" y="103"/>
                  </a:cubicBezTo>
                  <a:cubicBezTo>
                    <a:pt x="79" y="99"/>
                    <a:pt x="109" y="17"/>
                    <a:pt x="119" y="0"/>
                  </a:cubicBezTo>
                </a:path>
              </a:pathLst>
            </a:custGeom>
            <a:noFill/>
            <a:ln w="19050" cmpd="sng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11" name="Freeform 679"/>
            <p:cNvSpPr>
              <a:spLocks/>
            </p:cNvSpPr>
            <p:nvPr/>
          </p:nvSpPr>
          <p:spPr bwMode="auto">
            <a:xfrm>
              <a:off x="2208" y="1045"/>
              <a:ext cx="119" cy="10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9" y="103"/>
                </a:cxn>
                <a:cxn ang="0">
                  <a:pos x="119" y="0"/>
                </a:cxn>
              </a:cxnLst>
              <a:rect l="0" t="0" r="r" b="b"/>
              <a:pathLst>
                <a:path w="119" h="107">
                  <a:moveTo>
                    <a:pt x="0" y="22"/>
                  </a:moveTo>
                  <a:cubicBezTo>
                    <a:pt x="10" y="35"/>
                    <a:pt x="39" y="107"/>
                    <a:pt x="59" y="103"/>
                  </a:cubicBezTo>
                  <a:cubicBezTo>
                    <a:pt x="79" y="99"/>
                    <a:pt x="109" y="17"/>
                    <a:pt x="119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12" name="Freeform 680"/>
            <p:cNvSpPr>
              <a:spLocks/>
            </p:cNvSpPr>
            <p:nvPr/>
          </p:nvSpPr>
          <p:spPr bwMode="auto">
            <a:xfrm>
              <a:off x="2467" y="1041"/>
              <a:ext cx="173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60" y="1"/>
                </a:cxn>
                <a:cxn ang="0">
                  <a:pos x="115" y="97"/>
                </a:cxn>
                <a:cxn ang="0">
                  <a:pos x="173" y="6"/>
                </a:cxn>
              </a:cxnLst>
              <a:rect l="0" t="0" r="r" b="b"/>
              <a:pathLst>
                <a:path w="173" h="104">
                  <a:moveTo>
                    <a:pt x="0" y="104"/>
                  </a:moveTo>
                  <a:cubicBezTo>
                    <a:pt x="10" y="87"/>
                    <a:pt x="40" y="2"/>
                    <a:pt x="60" y="1"/>
                  </a:cubicBezTo>
                  <a:cubicBezTo>
                    <a:pt x="79" y="0"/>
                    <a:pt x="96" y="96"/>
                    <a:pt x="115" y="97"/>
                  </a:cubicBezTo>
                  <a:cubicBezTo>
                    <a:pt x="134" y="97"/>
                    <a:pt x="163" y="21"/>
                    <a:pt x="173" y="6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15" name="Freeform 683"/>
            <p:cNvSpPr>
              <a:spLocks/>
            </p:cNvSpPr>
            <p:nvPr/>
          </p:nvSpPr>
          <p:spPr bwMode="auto">
            <a:xfrm>
              <a:off x="3091" y="1041"/>
              <a:ext cx="173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60" y="1"/>
                </a:cxn>
                <a:cxn ang="0">
                  <a:pos x="115" y="97"/>
                </a:cxn>
                <a:cxn ang="0">
                  <a:pos x="173" y="6"/>
                </a:cxn>
              </a:cxnLst>
              <a:rect l="0" t="0" r="r" b="b"/>
              <a:pathLst>
                <a:path w="173" h="104">
                  <a:moveTo>
                    <a:pt x="0" y="104"/>
                  </a:moveTo>
                  <a:cubicBezTo>
                    <a:pt x="10" y="87"/>
                    <a:pt x="40" y="2"/>
                    <a:pt x="60" y="1"/>
                  </a:cubicBezTo>
                  <a:cubicBezTo>
                    <a:pt x="79" y="0"/>
                    <a:pt x="96" y="96"/>
                    <a:pt x="115" y="97"/>
                  </a:cubicBezTo>
                  <a:cubicBezTo>
                    <a:pt x="134" y="97"/>
                    <a:pt x="163" y="21"/>
                    <a:pt x="173" y="6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16" name="Freeform 684"/>
            <p:cNvSpPr>
              <a:spLocks/>
            </p:cNvSpPr>
            <p:nvPr/>
          </p:nvSpPr>
          <p:spPr bwMode="auto">
            <a:xfrm rot="-10646433">
              <a:off x="2832" y="1041"/>
              <a:ext cx="119" cy="10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9" y="103"/>
                </a:cxn>
                <a:cxn ang="0">
                  <a:pos x="119" y="0"/>
                </a:cxn>
              </a:cxnLst>
              <a:rect l="0" t="0" r="r" b="b"/>
              <a:pathLst>
                <a:path w="119" h="107">
                  <a:moveTo>
                    <a:pt x="0" y="22"/>
                  </a:moveTo>
                  <a:cubicBezTo>
                    <a:pt x="10" y="35"/>
                    <a:pt x="39" y="107"/>
                    <a:pt x="59" y="103"/>
                  </a:cubicBezTo>
                  <a:cubicBezTo>
                    <a:pt x="79" y="99"/>
                    <a:pt x="109" y="17"/>
                    <a:pt x="119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718"/>
          <p:cNvGrpSpPr>
            <a:grpSpLocks/>
          </p:cNvGrpSpPr>
          <p:nvPr/>
        </p:nvGrpSpPr>
        <p:grpSpPr bwMode="auto">
          <a:xfrm>
            <a:off x="6088063" y="2347913"/>
            <a:ext cx="2979737" cy="2679700"/>
            <a:chOff x="4176" y="1479"/>
            <a:chExt cx="2112" cy="1688"/>
          </a:xfrm>
        </p:grpSpPr>
        <p:grpSp>
          <p:nvGrpSpPr>
            <p:cNvPr id="7" name="Group 976"/>
            <p:cNvGrpSpPr>
              <a:grpSpLocks/>
            </p:cNvGrpSpPr>
            <p:nvPr/>
          </p:nvGrpSpPr>
          <p:grpSpPr bwMode="auto">
            <a:xfrm>
              <a:off x="4237" y="2217"/>
              <a:ext cx="93" cy="707"/>
              <a:chOff x="1180" y="3738"/>
              <a:chExt cx="80" cy="608"/>
            </a:xfrm>
          </p:grpSpPr>
          <p:sp>
            <p:nvSpPr>
              <p:cNvPr id="116689" name="Line 977"/>
              <p:cNvSpPr>
                <a:spLocks noChangeShapeType="1"/>
              </p:cNvSpPr>
              <p:nvPr/>
            </p:nvSpPr>
            <p:spPr bwMode="auto">
              <a:xfrm>
                <a:off x="1260" y="3738"/>
                <a:ext cx="0" cy="60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90" name="Line 978"/>
              <p:cNvSpPr>
                <a:spLocks noChangeShapeType="1"/>
              </p:cNvSpPr>
              <p:nvPr/>
            </p:nvSpPr>
            <p:spPr bwMode="auto">
              <a:xfrm>
                <a:off x="1180" y="3738"/>
                <a:ext cx="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692" name="Line 980"/>
            <p:cNvSpPr>
              <a:spLocks noChangeShapeType="1"/>
            </p:cNvSpPr>
            <p:nvPr/>
          </p:nvSpPr>
          <p:spPr bwMode="auto">
            <a:xfrm>
              <a:off x="4327" y="2924"/>
              <a:ext cx="184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" name="Group 981"/>
            <p:cNvGrpSpPr>
              <a:grpSpLocks/>
            </p:cNvGrpSpPr>
            <p:nvPr/>
          </p:nvGrpSpPr>
          <p:grpSpPr bwMode="auto">
            <a:xfrm>
              <a:off x="4348" y="2922"/>
              <a:ext cx="1803" cy="24"/>
              <a:chOff x="3484" y="1680"/>
              <a:chExt cx="1803" cy="24"/>
            </a:xfrm>
          </p:grpSpPr>
          <p:sp>
            <p:nvSpPr>
              <p:cNvPr id="116694" name="Line 982"/>
              <p:cNvSpPr>
                <a:spLocks noChangeShapeType="1"/>
              </p:cNvSpPr>
              <p:nvPr/>
            </p:nvSpPr>
            <p:spPr bwMode="auto">
              <a:xfrm flipV="1">
                <a:off x="3484" y="1680"/>
                <a:ext cx="0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95" name="Line 983"/>
              <p:cNvSpPr>
                <a:spLocks noChangeShapeType="1"/>
              </p:cNvSpPr>
              <p:nvPr/>
            </p:nvSpPr>
            <p:spPr bwMode="auto">
              <a:xfrm flipV="1">
                <a:off x="3786" y="1680"/>
                <a:ext cx="0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96" name="Line 984"/>
              <p:cNvSpPr>
                <a:spLocks noChangeShapeType="1"/>
              </p:cNvSpPr>
              <p:nvPr/>
            </p:nvSpPr>
            <p:spPr bwMode="auto">
              <a:xfrm flipV="1">
                <a:off x="4086" y="1680"/>
                <a:ext cx="0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97" name="Line 985"/>
              <p:cNvSpPr>
                <a:spLocks noChangeShapeType="1"/>
              </p:cNvSpPr>
              <p:nvPr/>
            </p:nvSpPr>
            <p:spPr bwMode="auto">
              <a:xfrm flipV="1">
                <a:off x="4384" y="1680"/>
                <a:ext cx="0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98" name="Line 986"/>
              <p:cNvSpPr>
                <a:spLocks noChangeShapeType="1"/>
              </p:cNvSpPr>
              <p:nvPr/>
            </p:nvSpPr>
            <p:spPr bwMode="auto">
              <a:xfrm flipV="1">
                <a:off x="4688" y="1680"/>
                <a:ext cx="0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99" name="Line 987"/>
              <p:cNvSpPr>
                <a:spLocks noChangeShapeType="1"/>
              </p:cNvSpPr>
              <p:nvPr/>
            </p:nvSpPr>
            <p:spPr bwMode="auto">
              <a:xfrm flipV="1">
                <a:off x="4986" y="1680"/>
                <a:ext cx="0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00" name="Line 988"/>
              <p:cNvSpPr>
                <a:spLocks noChangeShapeType="1"/>
              </p:cNvSpPr>
              <p:nvPr/>
            </p:nvSpPr>
            <p:spPr bwMode="auto">
              <a:xfrm flipV="1">
                <a:off x="5287" y="1680"/>
                <a:ext cx="0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701" name="Text Box 989"/>
            <p:cNvSpPr txBox="1">
              <a:spLocks noChangeArrowheads="1"/>
            </p:cNvSpPr>
            <p:nvPr/>
          </p:nvSpPr>
          <p:spPr bwMode="auto">
            <a:xfrm>
              <a:off x="4176" y="2937"/>
              <a:ext cx="2112" cy="19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400           800          1200       1600</a:t>
              </a:r>
            </a:p>
          </p:txBody>
        </p:sp>
        <p:sp>
          <p:nvSpPr>
            <p:cNvPr id="116702" name="Rectangle 990"/>
            <p:cNvSpPr>
              <a:spLocks noChangeArrowheads="1"/>
            </p:cNvSpPr>
            <p:nvPr/>
          </p:nvSpPr>
          <p:spPr bwMode="auto">
            <a:xfrm>
              <a:off x="5177" y="3033"/>
              <a:ext cx="211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i="1"/>
                <a:t>m/z</a:t>
              </a:r>
            </a:p>
          </p:txBody>
        </p:sp>
        <p:sp>
          <p:nvSpPr>
            <p:cNvPr id="116703" name="Line 991"/>
            <p:cNvSpPr>
              <a:spLocks noChangeShapeType="1"/>
            </p:cNvSpPr>
            <p:nvPr/>
          </p:nvSpPr>
          <p:spPr bwMode="auto">
            <a:xfrm flipV="1">
              <a:off x="4347" y="2888"/>
              <a:ext cx="1" cy="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04" name="Line 992"/>
            <p:cNvSpPr>
              <a:spLocks noChangeShapeType="1"/>
            </p:cNvSpPr>
            <p:nvPr/>
          </p:nvSpPr>
          <p:spPr bwMode="auto">
            <a:xfrm flipV="1">
              <a:off x="4384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05" name="Line 993"/>
            <p:cNvSpPr>
              <a:spLocks noChangeShapeType="1"/>
            </p:cNvSpPr>
            <p:nvPr/>
          </p:nvSpPr>
          <p:spPr bwMode="auto">
            <a:xfrm flipV="1">
              <a:off x="4420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06" name="Line 994"/>
            <p:cNvSpPr>
              <a:spLocks noChangeShapeType="1"/>
            </p:cNvSpPr>
            <p:nvPr/>
          </p:nvSpPr>
          <p:spPr bwMode="auto">
            <a:xfrm flipV="1">
              <a:off x="4436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07" name="Line 995"/>
            <p:cNvSpPr>
              <a:spLocks noChangeShapeType="1"/>
            </p:cNvSpPr>
            <p:nvPr/>
          </p:nvSpPr>
          <p:spPr bwMode="auto">
            <a:xfrm flipV="1">
              <a:off x="4438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08" name="Line 996"/>
            <p:cNvSpPr>
              <a:spLocks noChangeShapeType="1"/>
            </p:cNvSpPr>
            <p:nvPr/>
          </p:nvSpPr>
          <p:spPr bwMode="auto">
            <a:xfrm flipV="1">
              <a:off x="4451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09" name="Line 997"/>
            <p:cNvSpPr>
              <a:spLocks noChangeShapeType="1"/>
            </p:cNvSpPr>
            <p:nvPr/>
          </p:nvSpPr>
          <p:spPr bwMode="auto">
            <a:xfrm flipV="1">
              <a:off x="4461" y="2864"/>
              <a:ext cx="1" cy="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10" name="Line 998"/>
            <p:cNvSpPr>
              <a:spLocks noChangeShapeType="1"/>
            </p:cNvSpPr>
            <p:nvPr/>
          </p:nvSpPr>
          <p:spPr bwMode="auto">
            <a:xfrm flipV="1">
              <a:off x="4463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11" name="Line 999"/>
            <p:cNvSpPr>
              <a:spLocks noChangeShapeType="1"/>
            </p:cNvSpPr>
            <p:nvPr/>
          </p:nvSpPr>
          <p:spPr bwMode="auto">
            <a:xfrm flipV="1">
              <a:off x="4483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12" name="Line 1000"/>
            <p:cNvSpPr>
              <a:spLocks noChangeShapeType="1"/>
            </p:cNvSpPr>
            <p:nvPr/>
          </p:nvSpPr>
          <p:spPr bwMode="auto">
            <a:xfrm flipV="1">
              <a:off x="4492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13" name="Line 1001"/>
            <p:cNvSpPr>
              <a:spLocks noChangeShapeType="1"/>
            </p:cNvSpPr>
            <p:nvPr/>
          </p:nvSpPr>
          <p:spPr bwMode="auto">
            <a:xfrm flipV="1">
              <a:off x="4499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14" name="Line 1002"/>
            <p:cNvSpPr>
              <a:spLocks noChangeShapeType="1"/>
            </p:cNvSpPr>
            <p:nvPr/>
          </p:nvSpPr>
          <p:spPr bwMode="auto">
            <a:xfrm flipV="1">
              <a:off x="4506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15" name="Line 1003"/>
            <p:cNvSpPr>
              <a:spLocks noChangeShapeType="1"/>
            </p:cNvSpPr>
            <p:nvPr/>
          </p:nvSpPr>
          <p:spPr bwMode="auto">
            <a:xfrm flipV="1">
              <a:off x="4508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16" name="Line 1004"/>
            <p:cNvSpPr>
              <a:spLocks noChangeShapeType="1"/>
            </p:cNvSpPr>
            <p:nvPr/>
          </p:nvSpPr>
          <p:spPr bwMode="auto">
            <a:xfrm flipV="1">
              <a:off x="4512" y="2409"/>
              <a:ext cx="0" cy="51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17" name="Line 1005"/>
            <p:cNvSpPr>
              <a:spLocks noChangeShapeType="1"/>
            </p:cNvSpPr>
            <p:nvPr/>
          </p:nvSpPr>
          <p:spPr bwMode="auto">
            <a:xfrm flipV="1">
              <a:off x="4514" y="2793"/>
              <a:ext cx="1" cy="1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18" name="Line 1006"/>
            <p:cNvSpPr>
              <a:spLocks noChangeShapeType="1"/>
            </p:cNvSpPr>
            <p:nvPr/>
          </p:nvSpPr>
          <p:spPr bwMode="auto">
            <a:xfrm flipV="1">
              <a:off x="4521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19" name="Line 1007"/>
            <p:cNvSpPr>
              <a:spLocks noChangeShapeType="1"/>
            </p:cNvSpPr>
            <p:nvPr/>
          </p:nvSpPr>
          <p:spPr bwMode="auto">
            <a:xfrm flipV="1">
              <a:off x="4524" y="2864"/>
              <a:ext cx="1" cy="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20" name="Line 1008"/>
            <p:cNvSpPr>
              <a:spLocks noChangeShapeType="1"/>
            </p:cNvSpPr>
            <p:nvPr/>
          </p:nvSpPr>
          <p:spPr bwMode="auto">
            <a:xfrm flipV="1">
              <a:off x="4542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21" name="Line 1009"/>
            <p:cNvSpPr>
              <a:spLocks noChangeShapeType="1"/>
            </p:cNvSpPr>
            <p:nvPr/>
          </p:nvSpPr>
          <p:spPr bwMode="auto">
            <a:xfrm flipV="1">
              <a:off x="4546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22" name="Line 1010"/>
            <p:cNvSpPr>
              <a:spLocks noChangeShapeType="1"/>
            </p:cNvSpPr>
            <p:nvPr/>
          </p:nvSpPr>
          <p:spPr bwMode="auto">
            <a:xfrm flipV="1">
              <a:off x="4551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23" name="Line 1011"/>
            <p:cNvSpPr>
              <a:spLocks noChangeShapeType="1"/>
            </p:cNvSpPr>
            <p:nvPr/>
          </p:nvSpPr>
          <p:spPr bwMode="auto">
            <a:xfrm flipV="1">
              <a:off x="4553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24" name="Line 1012"/>
            <p:cNvSpPr>
              <a:spLocks noChangeShapeType="1"/>
            </p:cNvSpPr>
            <p:nvPr/>
          </p:nvSpPr>
          <p:spPr bwMode="auto">
            <a:xfrm flipV="1">
              <a:off x="4576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25" name="Line 1013"/>
            <p:cNvSpPr>
              <a:spLocks noChangeShapeType="1"/>
            </p:cNvSpPr>
            <p:nvPr/>
          </p:nvSpPr>
          <p:spPr bwMode="auto">
            <a:xfrm flipV="1">
              <a:off x="4585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26" name="Line 1014"/>
            <p:cNvSpPr>
              <a:spLocks noChangeShapeType="1"/>
            </p:cNvSpPr>
            <p:nvPr/>
          </p:nvSpPr>
          <p:spPr bwMode="auto">
            <a:xfrm flipV="1">
              <a:off x="4587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27" name="Line 1015"/>
            <p:cNvSpPr>
              <a:spLocks noChangeShapeType="1"/>
            </p:cNvSpPr>
            <p:nvPr/>
          </p:nvSpPr>
          <p:spPr bwMode="auto">
            <a:xfrm flipV="1">
              <a:off x="4593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28" name="Line 1016"/>
            <p:cNvSpPr>
              <a:spLocks noChangeShapeType="1"/>
            </p:cNvSpPr>
            <p:nvPr/>
          </p:nvSpPr>
          <p:spPr bwMode="auto">
            <a:xfrm flipV="1">
              <a:off x="4607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29" name="Line 1017"/>
            <p:cNvSpPr>
              <a:spLocks noChangeShapeType="1"/>
            </p:cNvSpPr>
            <p:nvPr/>
          </p:nvSpPr>
          <p:spPr bwMode="auto">
            <a:xfrm flipV="1">
              <a:off x="4609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30" name="Line 1018"/>
            <p:cNvSpPr>
              <a:spLocks noChangeShapeType="1"/>
            </p:cNvSpPr>
            <p:nvPr/>
          </p:nvSpPr>
          <p:spPr bwMode="auto">
            <a:xfrm flipV="1">
              <a:off x="4612" y="2861"/>
              <a:ext cx="1" cy="5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31" name="Line 1019"/>
            <p:cNvSpPr>
              <a:spLocks noChangeShapeType="1"/>
            </p:cNvSpPr>
            <p:nvPr/>
          </p:nvSpPr>
          <p:spPr bwMode="auto">
            <a:xfrm flipV="1">
              <a:off x="4614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32" name="Line 1020"/>
            <p:cNvSpPr>
              <a:spLocks noChangeShapeType="1"/>
            </p:cNvSpPr>
            <p:nvPr/>
          </p:nvSpPr>
          <p:spPr bwMode="auto">
            <a:xfrm flipV="1">
              <a:off x="4621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33" name="Line 1021"/>
            <p:cNvSpPr>
              <a:spLocks noChangeShapeType="1"/>
            </p:cNvSpPr>
            <p:nvPr/>
          </p:nvSpPr>
          <p:spPr bwMode="auto">
            <a:xfrm flipV="1">
              <a:off x="4632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34" name="Line 1022"/>
            <p:cNvSpPr>
              <a:spLocks noChangeShapeType="1"/>
            </p:cNvSpPr>
            <p:nvPr/>
          </p:nvSpPr>
          <p:spPr bwMode="auto">
            <a:xfrm flipV="1">
              <a:off x="4641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35" name="Line 1023"/>
            <p:cNvSpPr>
              <a:spLocks noChangeShapeType="1"/>
            </p:cNvSpPr>
            <p:nvPr/>
          </p:nvSpPr>
          <p:spPr bwMode="auto">
            <a:xfrm flipV="1">
              <a:off x="4647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32" name="Line 0"/>
            <p:cNvSpPr>
              <a:spLocks noChangeShapeType="1"/>
            </p:cNvSpPr>
            <p:nvPr/>
          </p:nvSpPr>
          <p:spPr bwMode="auto">
            <a:xfrm flipV="1">
              <a:off x="4648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33" name="Line 1"/>
            <p:cNvSpPr>
              <a:spLocks noChangeShapeType="1"/>
            </p:cNvSpPr>
            <p:nvPr/>
          </p:nvSpPr>
          <p:spPr bwMode="auto">
            <a:xfrm flipV="1">
              <a:off x="4650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34" name="Line 2"/>
            <p:cNvSpPr>
              <a:spLocks noChangeShapeType="1"/>
            </p:cNvSpPr>
            <p:nvPr/>
          </p:nvSpPr>
          <p:spPr bwMode="auto">
            <a:xfrm flipV="1">
              <a:off x="4670" y="2861"/>
              <a:ext cx="1" cy="5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35" name="Line 3"/>
            <p:cNvSpPr>
              <a:spLocks noChangeShapeType="1"/>
            </p:cNvSpPr>
            <p:nvPr/>
          </p:nvSpPr>
          <p:spPr bwMode="auto">
            <a:xfrm flipV="1">
              <a:off x="4672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36" name="Line 4"/>
            <p:cNvSpPr>
              <a:spLocks noChangeShapeType="1"/>
            </p:cNvSpPr>
            <p:nvPr/>
          </p:nvSpPr>
          <p:spPr bwMode="auto">
            <a:xfrm flipV="1">
              <a:off x="4673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37" name="Line 5"/>
            <p:cNvSpPr>
              <a:spLocks noChangeShapeType="1"/>
            </p:cNvSpPr>
            <p:nvPr/>
          </p:nvSpPr>
          <p:spPr bwMode="auto">
            <a:xfrm flipV="1">
              <a:off x="4681" y="2817"/>
              <a:ext cx="1" cy="103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38" name="Line 6"/>
            <p:cNvSpPr>
              <a:spLocks noChangeShapeType="1"/>
            </p:cNvSpPr>
            <p:nvPr/>
          </p:nvSpPr>
          <p:spPr bwMode="auto">
            <a:xfrm flipV="1">
              <a:off x="4690" y="2849"/>
              <a:ext cx="1" cy="7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39" name="Line 7"/>
            <p:cNvSpPr>
              <a:spLocks noChangeShapeType="1"/>
            </p:cNvSpPr>
            <p:nvPr/>
          </p:nvSpPr>
          <p:spPr bwMode="auto">
            <a:xfrm flipV="1">
              <a:off x="4691" y="2853"/>
              <a:ext cx="1" cy="6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40" name="Line 8"/>
            <p:cNvSpPr>
              <a:spLocks noChangeShapeType="1"/>
            </p:cNvSpPr>
            <p:nvPr/>
          </p:nvSpPr>
          <p:spPr bwMode="auto">
            <a:xfrm flipV="1">
              <a:off x="4699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41" name="Line 9"/>
            <p:cNvSpPr>
              <a:spLocks noChangeShapeType="1"/>
            </p:cNvSpPr>
            <p:nvPr/>
          </p:nvSpPr>
          <p:spPr bwMode="auto">
            <a:xfrm flipV="1">
              <a:off x="4708" y="2856"/>
              <a:ext cx="1" cy="6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42" name="Line 10"/>
            <p:cNvSpPr>
              <a:spLocks noChangeShapeType="1"/>
            </p:cNvSpPr>
            <p:nvPr/>
          </p:nvSpPr>
          <p:spPr bwMode="auto">
            <a:xfrm flipV="1">
              <a:off x="4715" y="2863"/>
              <a:ext cx="1" cy="5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43" name="Line 11"/>
            <p:cNvSpPr>
              <a:spLocks noChangeShapeType="1"/>
            </p:cNvSpPr>
            <p:nvPr/>
          </p:nvSpPr>
          <p:spPr bwMode="auto">
            <a:xfrm flipV="1">
              <a:off x="4717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44" name="Line 12"/>
            <p:cNvSpPr>
              <a:spLocks noChangeShapeType="1"/>
            </p:cNvSpPr>
            <p:nvPr/>
          </p:nvSpPr>
          <p:spPr bwMode="auto">
            <a:xfrm flipV="1">
              <a:off x="4718" y="2804"/>
              <a:ext cx="1" cy="11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45" name="Line 13"/>
            <p:cNvSpPr>
              <a:spLocks noChangeShapeType="1"/>
            </p:cNvSpPr>
            <p:nvPr/>
          </p:nvSpPr>
          <p:spPr bwMode="auto">
            <a:xfrm flipV="1">
              <a:off x="4720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46" name="Line 14"/>
            <p:cNvSpPr>
              <a:spLocks noChangeShapeType="1"/>
            </p:cNvSpPr>
            <p:nvPr/>
          </p:nvSpPr>
          <p:spPr bwMode="auto">
            <a:xfrm flipV="1">
              <a:off x="4722" y="2866"/>
              <a:ext cx="1" cy="5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48" name="Line 16"/>
            <p:cNvSpPr>
              <a:spLocks noChangeShapeType="1"/>
            </p:cNvSpPr>
            <p:nvPr/>
          </p:nvSpPr>
          <p:spPr bwMode="auto">
            <a:xfrm flipV="1">
              <a:off x="4727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47" name="Line 15"/>
            <p:cNvSpPr>
              <a:spLocks noChangeShapeType="1"/>
            </p:cNvSpPr>
            <p:nvPr/>
          </p:nvSpPr>
          <p:spPr bwMode="auto">
            <a:xfrm flipV="1">
              <a:off x="4726" y="2505"/>
              <a:ext cx="2" cy="41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49" name="Line 17"/>
            <p:cNvSpPr>
              <a:spLocks noChangeShapeType="1"/>
            </p:cNvSpPr>
            <p:nvPr/>
          </p:nvSpPr>
          <p:spPr bwMode="auto">
            <a:xfrm flipV="1">
              <a:off x="4729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50" name="Line 18"/>
            <p:cNvSpPr>
              <a:spLocks noChangeShapeType="1"/>
            </p:cNvSpPr>
            <p:nvPr/>
          </p:nvSpPr>
          <p:spPr bwMode="auto">
            <a:xfrm flipV="1">
              <a:off x="4736" y="2854"/>
              <a:ext cx="1" cy="6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51" name="Line 19"/>
            <p:cNvSpPr>
              <a:spLocks noChangeShapeType="1"/>
            </p:cNvSpPr>
            <p:nvPr/>
          </p:nvSpPr>
          <p:spPr bwMode="auto">
            <a:xfrm flipV="1">
              <a:off x="4742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52" name="Line 20"/>
            <p:cNvSpPr>
              <a:spLocks noChangeShapeType="1"/>
            </p:cNvSpPr>
            <p:nvPr/>
          </p:nvSpPr>
          <p:spPr bwMode="auto">
            <a:xfrm flipV="1">
              <a:off x="4745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53" name="Line 21"/>
            <p:cNvSpPr>
              <a:spLocks noChangeShapeType="1"/>
            </p:cNvSpPr>
            <p:nvPr/>
          </p:nvSpPr>
          <p:spPr bwMode="auto">
            <a:xfrm flipV="1">
              <a:off x="4747" y="2784"/>
              <a:ext cx="1" cy="13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54" name="Line 22"/>
            <p:cNvSpPr>
              <a:spLocks noChangeShapeType="1"/>
            </p:cNvSpPr>
            <p:nvPr/>
          </p:nvSpPr>
          <p:spPr bwMode="auto">
            <a:xfrm flipV="1">
              <a:off x="4749" y="2866"/>
              <a:ext cx="1" cy="5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55" name="Line 23"/>
            <p:cNvSpPr>
              <a:spLocks noChangeShapeType="1"/>
            </p:cNvSpPr>
            <p:nvPr/>
          </p:nvSpPr>
          <p:spPr bwMode="auto">
            <a:xfrm flipV="1">
              <a:off x="4751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56" name="Line 24"/>
            <p:cNvSpPr>
              <a:spLocks noChangeShapeType="1"/>
            </p:cNvSpPr>
            <p:nvPr/>
          </p:nvSpPr>
          <p:spPr bwMode="auto">
            <a:xfrm flipV="1">
              <a:off x="4752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57" name="Line 25"/>
            <p:cNvSpPr>
              <a:spLocks noChangeShapeType="1"/>
            </p:cNvSpPr>
            <p:nvPr/>
          </p:nvSpPr>
          <p:spPr bwMode="auto">
            <a:xfrm flipV="1">
              <a:off x="4756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58" name="Line 26"/>
            <p:cNvSpPr>
              <a:spLocks noChangeShapeType="1"/>
            </p:cNvSpPr>
            <p:nvPr/>
          </p:nvSpPr>
          <p:spPr bwMode="auto">
            <a:xfrm flipV="1">
              <a:off x="4760" y="2846"/>
              <a:ext cx="1" cy="7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59" name="Line 27"/>
            <p:cNvSpPr>
              <a:spLocks noChangeShapeType="1"/>
            </p:cNvSpPr>
            <p:nvPr/>
          </p:nvSpPr>
          <p:spPr bwMode="auto">
            <a:xfrm flipV="1">
              <a:off x="4767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60" name="Line 28"/>
            <p:cNvSpPr>
              <a:spLocks noChangeShapeType="1"/>
            </p:cNvSpPr>
            <p:nvPr/>
          </p:nvSpPr>
          <p:spPr bwMode="auto">
            <a:xfrm flipV="1">
              <a:off x="4770" y="2746"/>
              <a:ext cx="1" cy="17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61" name="Line 29"/>
            <p:cNvSpPr>
              <a:spLocks noChangeShapeType="1"/>
            </p:cNvSpPr>
            <p:nvPr/>
          </p:nvSpPr>
          <p:spPr bwMode="auto">
            <a:xfrm flipV="1">
              <a:off x="4772" y="2819"/>
              <a:ext cx="1" cy="10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62" name="Line 30"/>
            <p:cNvSpPr>
              <a:spLocks noChangeShapeType="1"/>
            </p:cNvSpPr>
            <p:nvPr/>
          </p:nvSpPr>
          <p:spPr bwMode="auto">
            <a:xfrm flipV="1">
              <a:off x="4779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63" name="Line 31"/>
            <p:cNvSpPr>
              <a:spLocks noChangeShapeType="1"/>
            </p:cNvSpPr>
            <p:nvPr/>
          </p:nvSpPr>
          <p:spPr bwMode="auto">
            <a:xfrm flipV="1">
              <a:off x="4783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64" name="Line 32"/>
            <p:cNvSpPr>
              <a:spLocks noChangeShapeType="1"/>
            </p:cNvSpPr>
            <p:nvPr/>
          </p:nvSpPr>
          <p:spPr bwMode="auto">
            <a:xfrm flipV="1">
              <a:off x="4785" y="2832"/>
              <a:ext cx="1" cy="88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65" name="Line 33"/>
            <p:cNvSpPr>
              <a:spLocks noChangeShapeType="1"/>
            </p:cNvSpPr>
            <p:nvPr/>
          </p:nvSpPr>
          <p:spPr bwMode="auto">
            <a:xfrm flipV="1">
              <a:off x="4788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66" name="Line 34"/>
            <p:cNvSpPr>
              <a:spLocks noChangeShapeType="1"/>
            </p:cNvSpPr>
            <p:nvPr/>
          </p:nvSpPr>
          <p:spPr bwMode="auto">
            <a:xfrm flipV="1">
              <a:off x="4794" y="2846"/>
              <a:ext cx="1" cy="7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67" name="Line 35"/>
            <p:cNvSpPr>
              <a:spLocks noChangeShapeType="1"/>
            </p:cNvSpPr>
            <p:nvPr/>
          </p:nvSpPr>
          <p:spPr bwMode="auto">
            <a:xfrm flipV="1">
              <a:off x="4796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68" name="Line 36"/>
            <p:cNvSpPr>
              <a:spLocks noChangeShapeType="1"/>
            </p:cNvSpPr>
            <p:nvPr/>
          </p:nvSpPr>
          <p:spPr bwMode="auto">
            <a:xfrm flipV="1">
              <a:off x="4797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69" name="Line 37"/>
            <p:cNvSpPr>
              <a:spLocks noChangeShapeType="1"/>
            </p:cNvSpPr>
            <p:nvPr/>
          </p:nvSpPr>
          <p:spPr bwMode="auto">
            <a:xfrm flipV="1">
              <a:off x="4808" y="2866"/>
              <a:ext cx="1" cy="5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70" name="Line 38"/>
            <p:cNvSpPr>
              <a:spLocks noChangeShapeType="1"/>
            </p:cNvSpPr>
            <p:nvPr/>
          </p:nvSpPr>
          <p:spPr bwMode="auto">
            <a:xfrm flipV="1">
              <a:off x="4814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71" name="Line 39"/>
            <p:cNvSpPr>
              <a:spLocks noChangeShapeType="1"/>
            </p:cNvSpPr>
            <p:nvPr/>
          </p:nvSpPr>
          <p:spPr bwMode="auto">
            <a:xfrm flipV="1">
              <a:off x="4815" y="2697"/>
              <a:ext cx="1" cy="223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72" name="Line 40"/>
            <p:cNvSpPr>
              <a:spLocks noChangeShapeType="1"/>
            </p:cNvSpPr>
            <p:nvPr/>
          </p:nvSpPr>
          <p:spPr bwMode="auto">
            <a:xfrm flipV="1">
              <a:off x="4817" y="2863"/>
              <a:ext cx="1" cy="5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73" name="Line 41"/>
            <p:cNvSpPr>
              <a:spLocks noChangeShapeType="1"/>
            </p:cNvSpPr>
            <p:nvPr/>
          </p:nvSpPr>
          <p:spPr bwMode="auto">
            <a:xfrm flipV="1">
              <a:off x="4824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74" name="Line 42"/>
            <p:cNvSpPr>
              <a:spLocks noChangeShapeType="1"/>
            </p:cNvSpPr>
            <p:nvPr/>
          </p:nvSpPr>
          <p:spPr bwMode="auto">
            <a:xfrm flipV="1">
              <a:off x="4832" y="2871"/>
              <a:ext cx="1" cy="4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75" name="Line 43"/>
            <p:cNvSpPr>
              <a:spLocks noChangeShapeType="1"/>
            </p:cNvSpPr>
            <p:nvPr/>
          </p:nvSpPr>
          <p:spPr bwMode="auto">
            <a:xfrm flipV="1">
              <a:off x="4837" y="2601"/>
              <a:ext cx="2" cy="31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76" name="Line 44"/>
            <p:cNvSpPr>
              <a:spLocks noChangeShapeType="1"/>
            </p:cNvSpPr>
            <p:nvPr/>
          </p:nvSpPr>
          <p:spPr bwMode="auto">
            <a:xfrm flipV="1">
              <a:off x="4839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77" name="Line 45"/>
            <p:cNvSpPr>
              <a:spLocks noChangeShapeType="1"/>
            </p:cNvSpPr>
            <p:nvPr/>
          </p:nvSpPr>
          <p:spPr bwMode="auto">
            <a:xfrm flipV="1">
              <a:off x="4844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78" name="Line 46"/>
            <p:cNvSpPr>
              <a:spLocks noChangeShapeType="1"/>
            </p:cNvSpPr>
            <p:nvPr/>
          </p:nvSpPr>
          <p:spPr bwMode="auto">
            <a:xfrm flipV="1">
              <a:off x="4849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79" name="Line 47"/>
            <p:cNvSpPr>
              <a:spLocks noChangeShapeType="1"/>
            </p:cNvSpPr>
            <p:nvPr/>
          </p:nvSpPr>
          <p:spPr bwMode="auto">
            <a:xfrm flipV="1">
              <a:off x="4851" y="2863"/>
              <a:ext cx="1" cy="5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80" name="Line 48"/>
            <p:cNvSpPr>
              <a:spLocks noChangeShapeType="1"/>
            </p:cNvSpPr>
            <p:nvPr/>
          </p:nvSpPr>
          <p:spPr bwMode="auto">
            <a:xfrm flipV="1">
              <a:off x="4869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81" name="Line 49"/>
            <p:cNvSpPr>
              <a:spLocks noChangeShapeType="1"/>
            </p:cNvSpPr>
            <p:nvPr/>
          </p:nvSpPr>
          <p:spPr bwMode="auto">
            <a:xfrm flipV="1">
              <a:off x="4878" y="2846"/>
              <a:ext cx="1" cy="7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82" name="Line 50"/>
            <p:cNvSpPr>
              <a:spLocks noChangeShapeType="1"/>
            </p:cNvSpPr>
            <p:nvPr/>
          </p:nvSpPr>
          <p:spPr bwMode="auto">
            <a:xfrm flipV="1">
              <a:off x="4880" y="2859"/>
              <a:ext cx="1" cy="6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83" name="Line 51"/>
            <p:cNvSpPr>
              <a:spLocks noChangeShapeType="1"/>
            </p:cNvSpPr>
            <p:nvPr/>
          </p:nvSpPr>
          <p:spPr bwMode="auto">
            <a:xfrm flipV="1">
              <a:off x="4884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84" name="Line 52"/>
            <p:cNvSpPr>
              <a:spLocks noChangeShapeType="1"/>
            </p:cNvSpPr>
            <p:nvPr/>
          </p:nvSpPr>
          <p:spPr bwMode="auto">
            <a:xfrm flipV="1">
              <a:off x="4887" y="2876"/>
              <a:ext cx="1" cy="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85" name="Line 53"/>
            <p:cNvSpPr>
              <a:spLocks noChangeShapeType="1"/>
            </p:cNvSpPr>
            <p:nvPr/>
          </p:nvSpPr>
          <p:spPr bwMode="auto">
            <a:xfrm flipV="1">
              <a:off x="4893" y="2829"/>
              <a:ext cx="1" cy="9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86" name="Line 54"/>
            <p:cNvSpPr>
              <a:spLocks noChangeShapeType="1"/>
            </p:cNvSpPr>
            <p:nvPr/>
          </p:nvSpPr>
          <p:spPr bwMode="auto">
            <a:xfrm flipV="1">
              <a:off x="4909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87" name="Line 55"/>
            <p:cNvSpPr>
              <a:spLocks noChangeShapeType="1"/>
            </p:cNvSpPr>
            <p:nvPr/>
          </p:nvSpPr>
          <p:spPr bwMode="auto">
            <a:xfrm flipV="1">
              <a:off x="4911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88" name="Line 56"/>
            <p:cNvSpPr>
              <a:spLocks noChangeShapeType="1"/>
            </p:cNvSpPr>
            <p:nvPr/>
          </p:nvSpPr>
          <p:spPr bwMode="auto">
            <a:xfrm flipV="1">
              <a:off x="4918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89" name="Line 57"/>
            <p:cNvSpPr>
              <a:spLocks noChangeShapeType="1"/>
            </p:cNvSpPr>
            <p:nvPr/>
          </p:nvSpPr>
          <p:spPr bwMode="auto">
            <a:xfrm flipV="1">
              <a:off x="4920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90" name="Line 58"/>
            <p:cNvSpPr>
              <a:spLocks noChangeShapeType="1"/>
            </p:cNvSpPr>
            <p:nvPr/>
          </p:nvSpPr>
          <p:spPr bwMode="auto">
            <a:xfrm flipV="1">
              <a:off x="4923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91" name="Line 59"/>
            <p:cNvSpPr>
              <a:spLocks noChangeShapeType="1"/>
            </p:cNvSpPr>
            <p:nvPr/>
          </p:nvSpPr>
          <p:spPr bwMode="auto">
            <a:xfrm flipV="1">
              <a:off x="4927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92" name="Line 60"/>
            <p:cNvSpPr>
              <a:spLocks noChangeShapeType="1"/>
            </p:cNvSpPr>
            <p:nvPr/>
          </p:nvSpPr>
          <p:spPr bwMode="auto">
            <a:xfrm flipV="1">
              <a:off x="4932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93" name="Line 61"/>
            <p:cNvSpPr>
              <a:spLocks noChangeShapeType="1"/>
            </p:cNvSpPr>
            <p:nvPr/>
          </p:nvSpPr>
          <p:spPr bwMode="auto">
            <a:xfrm flipV="1">
              <a:off x="4937" y="2800"/>
              <a:ext cx="1" cy="12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94" name="Line 62"/>
            <p:cNvSpPr>
              <a:spLocks noChangeShapeType="1"/>
            </p:cNvSpPr>
            <p:nvPr/>
          </p:nvSpPr>
          <p:spPr bwMode="auto">
            <a:xfrm flipV="1">
              <a:off x="4943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95" name="Line 63"/>
            <p:cNvSpPr>
              <a:spLocks noChangeShapeType="1"/>
            </p:cNvSpPr>
            <p:nvPr/>
          </p:nvSpPr>
          <p:spPr bwMode="auto">
            <a:xfrm flipV="1">
              <a:off x="4946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96" name="Line 64"/>
            <p:cNvSpPr>
              <a:spLocks noChangeShapeType="1"/>
            </p:cNvSpPr>
            <p:nvPr/>
          </p:nvSpPr>
          <p:spPr bwMode="auto">
            <a:xfrm flipV="1">
              <a:off x="4952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97" name="Line 65"/>
            <p:cNvSpPr>
              <a:spLocks noChangeShapeType="1"/>
            </p:cNvSpPr>
            <p:nvPr/>
          </p:nvSpPr>
          <p:spPr bwMode="auto">
            <a:xfrm flipV="1">
              <a:off x="4954" y="2869"/>
              <a:ext cx="1" cy="5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98" name="Line 66"/>
            <p:cNvSpPr>
              <a:spLocks noChangeShapeType="1"/>
            </p:cNvSpPr>
            <p:nvPr/>
          </p:nvSpPr>
          <p:spPr bwMode="auto">
            <a:xfrm flipV="1">
              <a:off x="4955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99" name="Line 67"/>
            <p:cNvSpPr>
              <a:spLocks noChangeShapeType="1"/>
            </p:cNvSpPr>
            <p:nvPr/>
          </p:nvSpPr>
          <p:spPr bwMode="auto">
            <a:xfrm flipV="1">
              <a:off x="4963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00" name="Line 68"/>
            <p:cNvSpPr>
              <a:spLocks noChangeShapeType="1"/>
            </p:cNvSpPr>
            <p:nvPr/>
          </p:nvSpPr>
          <p:spPr bwMode="auto">
            <a:xfrm flipV="1">
              <a:off x="4972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01" name="Line 69"/>
            <p:cNvSpPr>
              <a:spLocks noChangeShapeType="1"/>
            </p:cNvSpPr>
            <p:nvPr/>
          </p:nvSpPr>
          <p:spPr bwMode="auto">
            <a:xfrm flipV="1">
              <a:off x="4975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02" name="Line 70"/>
            <p:cNvSpPr>
              <a:spLocks noChangeShapeType="1"/>
            </p:cNvSpPr>
            <p:nvPr/>
          </p:nvSpPr>
          <p:spPr bwMode="auto">
            <a:xfrm flipV="1">
              <a:off x="4977" y="2876"/>
              <a:ext cx="1" cy="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03" name="Line 71"/>
            <p:cNvSpPr>
              <a:spLocks noChangeShapeType="1"/>
            </p:cNvSpPr>
            <p:nvPr/>
          </p:nvSpPr>
          <p:spPr bwMode="auto">
            <a:xfrm flipV="1">
              <a:off x="4981" y="2795"/>
              <a:ext cx="1" cy="12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05" name="Line 73"/>
            <p:cNvSpPr>
              <a:spLocks noChangeShapeType="1"/>
            </p:cNvSpPr>
            <p:nvPr/>
          </p:nvSpPr>
          <p:spPr bwMode="auto">
            <a:xfrm flipV="1">
              <a:off x="4984" y="2876"/>
              <a:ext cx="1" cy="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04" name="Line 72"/>
            <p:cNvSpPr>
              <a:spLocks noChangeShapeType="1"/>
            </p:cNvSpPr>
            <p:nvPr/>
          </p:nvSpPr>
          <p:spPr bwMode="auto">
            <a:xfrm flipV="1">
              <a:off x="4982" y="2361"/>
              <a:ext cx="3" cy="559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06" name="Line 74"/>
            <p:cNvSpPr>
              <a:spLocks noChangeShapeType="1"/>
            </p:cNvSpPr>
            <p:nvPr/>
          </p:nvSpPr>
          <p:spPr bwMode="auto">
            <a:xfrm flipV="1">
              <a:off x="4988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07" name="Line 75"/>
            <p:cNvSpPr>
              <a:spLocks noChangeShapeType="1"/>
            </p:cNvSpPr>
            <p:nvPr/>
          </p:nvSpPr>
          <p:spPr bwMode="auto">
            <a:xfrm flipV="1">
              <a:off x="4993" y="2876"/>
              <a:ext cx="1" cy="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08" name="Line 76"/>
            <p:cNvSpPr>
              <a:spLocks noChangeShapeType="1"/>
            </p:cNvSpPr>
            <p:nvPr/>
          </p:nvSpPr>
          <p:spPr bwMode="auto">
            <a:xfrm flipV="1">
              <a:off x="4995" y="2837"/>
              <a:ext cx="1" cy="83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09" name="Line 77"/>
            <p:cNvSpPr>
              <a:spLocks noChangeShapeType="1"/>
            </p:cNvSpPr>
            <p:nvPr/>
          </p:nvSpPr>
          <p:spPr bwMode="auto">
            <a:xfrm flipV="1">
              <a:off x="5000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10" name="Line 78"/>
            <p:cNvSpPr>
              <a:spLocks noChangeShapeType="1"/>
            </p:cNvSpPr>
            <p:nvPr/>
          </p:nvSpPr>
          <p:spPr bwMode="auto">
            <a:xfrm flipV="1">
              <a:off x="5004" y="2853"/>
              <a:ext cx="1" cy="6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11" name="Line 79"/>
            <p:cNvSpPr>
              <a:spLocks noChangeShapeType="1"/>
            </p:cNvSpPr>
            <p:nvPr/>
          </p:nvSpPr>
          <p:spPr bwMode="auto">
            <a:xfrm flipV="1">
              <a:off x="5011" y="2844"/>
              <a:ext cx="1" cy="7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12" name="Line 80"/>
            <p:cNvSpPr>
              <a:spLocks noChangeShapeType="1"/>
            </p:cNvSpPr>
            <p:nvPr/>
          </p:nvSpPr>
          <p:spPr bwMode="auto">
            <a:xfrm flipV="1">
              <a:off x="5018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13" name="Line 81"/>
            <p:cNvSpPr>
              <a:spLocks noChangeShapeType="1"/>
            </p:cNvSpPr>
            <p:nvPr/>
          </p:nvSpPr>
          <p:spPr bwMode="auto">
            <a:xfrm flipV="1">
              <a:off x="5020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14" name="Line 82"/>
            <p:cNvSpPr>
              <a:spLocks noChangeShapeType="1"/>
            </p:cNvSpPr>
            <p:nvPr/>
          </p:nvSpPr>
          <p:spPr bwMode="auto">
            <a:xfrm flipV="1">
              <a:off x="5036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15" name="Line 83"/>
            <p:cNvSpPr>
              <a:spLocks noChangeShapeType="1"/>
            </p:cNvSpPr>
            <p:nvPr/>
          </p:nvSpPr>
          <p:spPr bwMode="auto">
            <a:xfrm flipV="1">
              <a:off x="5038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16" name="Line 84"/>
            <p:cNvSpPr>
              <a:spLocks noChangeShapeType="1"/>
            </p:cNvSpPr>
            <p:nvPr/>
          </p:nvSpPr>
          <p:spPr bwMode="auto">
            <a:xfrm flipV="1">
              <a:off x="5043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17" name="Line 85"/>
            <p:cNvSpPr>
              <a:spLocks noChangeShapeType="1"/>
            </p:cNvSpPr>
            <p:nvPr/>
          </p:nvSpPr>
          <p:spPr bwMode="auto">
            <a:xfrm flipV="1">
              <a:off x="5045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18" name="Line 86"/>
            <p:cNvSpPr>
              <a:spLocks noChangeShapeType="1"/>
            </p:cNvSpPr>
            <p:nvPr/>
          </p:nvSpPr>
          <p:spPr bwMode="auto">
            <a:xfrm flipV="1">
              <a:off x="5052" y="2851"/>
              <a:ext cx="1" cy="6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19" name="Line 87"/>
            <p:cNvSpPr>
              <a:spLocks noChangeShapeType="1"/>
            </p:cNvSpPr>
            <p:nvPr/>
          </p:nvSpPr>
          <p:spPr bwMode="auto">
            <a:xfrm flipV="1">
              <a:off x="5058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20" name="Line 88"/>
            <p:cNvSpPr>
              <a:spLocks noChangeShapeType="1"/>
            </p:cNvSpPr>
            <p:nvPr/>
          </p:nvSpPr>
          <p:spPr bwMode="auto">
            <a:xfrm flipV="1">
              <a:off x="5063" y="2856"/>
              <a:ext cx="1" cy="6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21" name="Line 89"/>
            <p:cNvSpPr>
              <a:spLocks noChangeShapeType="1"/>
            </p:cNvSpPr>
            <p:nvPr/>
          </p:nvSpPr>
          <p:spPr bwMode="auto">
            <a:xfrm flipV="1">
              <a:off x="5067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22" name="Line 90"/>
            <p:cNvSpPr>
              <a:spLocks noChangeShapeType="1"/>
            </p:cNvSpPr>
            <p:nvPr/>
          </p:nvSpPr>
          <p:spPr bwMode="auto">
            <a:xfrm flipV="1">
              <a:off x="5078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23" name="Line 91"/>
            <p:cNvSpPr>
              <a:spLocks noChangeShapeType="1"/>
            </p:cNvSpPr>
            <p:nvPr/>
          </p:nvSpPr>
          <p:spPr bwMode="auto">
            <a:xfrm flipV="1">
              <a:off x="5090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24" name="Line 92"/>
            <p:cNvSpPr>
              <a:spLocks noChangeShapeType="1"/>
            </p:cNvSpPr>
            <p:nvPr/>
          </p:nvSpPr>
          <p:spPr bwMode="auto">
            <a:xfrm flipV="1">
              <a:off x="5092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25" name="Line 93"/>
            <p:cNvSpPr>
              <a:spLocks noChangeShapeType="1"/>
            </p:cNvSpPr>
            <p:nvPr/>
          </p:nvSpPr>
          <p:spPr bwMode="auto">
            <a:xfrm flipV="1">
              <a:off x="5096" y="2876"/>
              <a:ext cx="1" cy="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26" name="Line 94"/>
            <p:cNvSpPr>
              <a:spLocks noChangeShapeType="1"/>
            </p:cNvSpPr>
            <p:nvPr/>
          </p:nvSpPr>
          <p:spPr bwMode="auto">
            <a:xfrm flipV="1">
              <a:off x="5097" y="2809"/>
              <a:ext cx="1" cy="11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27" name="Line 95"/>
            <p:cNvSpPr>
              <a:spLocks noChangeShapeType="1"/>
            </p:cNvSpPr>
            <p:nvPr/>
          </p:nvSpPr>
          <p:spPr bwMode="auto">
            <a:xfrm flipV="1">
              <a:off x="5106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28" name="Line 96"/>
            <p:cNvSpPr>
              <a:spLocks noChangeShapeType="1"/>
            </p:cNvSpPr>
            <p:nvPr/>
          </p:nvSpPr>
          <p:spPr bwMode="auto">
            <a:xfrm flipV="1">
              <a:off x="5108" y="2866"/>
              <a:ext cx="1" cy="5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29" name="Line 97"/>
            <p:cNvSpPr>
              <a:spLocks noChangeShapeType="1"/>
            </p:cNvSpPr>
            <p:nvPr/>
          </p:nvSpPr>
          <p:spPr bwMode="auto">
            <a:xfrm flipV="1">
              <a:off x="5110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30" name="Line 98"/>
            <p:cNvSpPr>
              <a:spLocks noChangeShapeType="1"/>
            </p:cNvSpPr>
            <p:nvPr/>
          </p:nvSpPr>
          <p:spPr bwMode="auto">
            <a:xfrm flipV="1">
              <a:off x="5123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31" name="Line 99"/>
            <p:cNvSpPr>
              <a:spLocks noChangeShapeType="1"/>
            </p:cNvSpPr>
            <p:nvPr/>
          </p:nvSpPr>
          <p:spPr bwMode="auto">
            <a:xfrm flipV="1">
              <a:off x="5142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32" name="Line 100"/>
            <p:cNvSpPr>
              <a:spLocks noChangeShapeType="1"/>
            </p:cNvSpPr>
            <p:nvPr/>
          </p:nvSpPr>
          <p:spPr bwMode="auto">
            <a:xfrm flipV="1">
              <a:off x="5151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33" name="Line 101"/>
            <p:cNvSpPr>
              <a:spLocks noChangeShapeType="1"/>
            </p:cNvSpPr>
            <p:nvPr/>
          </p:nvSpPr>
          <p:spPr bwMode="auto">
            <a:xfrm flipV="1">
              <a:off x="5160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34" name="Line 102"/>
            <p:cNvSpPr>
              <a:spLocks noChangeShapeType="1"/>
            </p:cNvSpPr>
            <p:nvPr/>
          </p:nvSpPr>
          <p:spPr bwMode="auto">
            <a:xfrm flipV="1">
              <a:off x="5162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35" name="Line 103"/>
            <p:cNvSpPr>
              <a:spLocks noChangeShapeType="1"/>
            </p:cNvSpPr>
            <p:nvPr/>
          </p:nvSpPr>
          <p:spPr bwMode="auto">
            <a:xfrm flipV="1">
              <a:off x="5166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36" name="Line 104"/>
            <p:cNvSpPr>
              <a:spLocks noChangeShapeType="1"/>
            </p:cNvSpPr>
            <p:nvPr/>
          </p:nvSpPr>
          <p:spPr bwMode="auto">
            <a:xfrm flipV="1">
              <a:off x="5171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37" name="Line 105"/>
            <p:cNvSpPr>
              <a:spLocks noChangeShapeType="1"/>
            </p:cNvSpPr>
            <p:nvPr/>
          </p:nvSpPr>
          <p:spPr bwMode="auto">
            <a:xfrm flipV="1">
              <a:off x="5175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38" name="Line 106"/>
            <p:cNvSpPr>
              <a:spLocks noChangeShapeType="1"/>
            </p:cNvSpPr>
            <p:nvPr/>
          </p:nvSpPr>
          <p:spPr bwMode="auto">
            <a:xfrm flipV="1">
              <a:off x="5176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39" name="Line 107"/>
            <p:cNvSpPr>
              <a:spLocks noChangeShapeType="1"/>
            </p:cNvSpPr>
            <p:nvPr/>
          </p:nvSpPr>
          <p:spPr bwMode="auto">
            <a:xfrm flipV="1">
              <a:off x="5184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40" name="Line 108"/>
            <p:cNvSpPr>
              <a:spLocks noChangeShapeType="1"/>
            </p:cNvSpPr>
            <p:nvPr/>
          </p:nvSpPr>
          <p:spPr bwMode="auto">
            <a:xfrm flipV="1">
              <a:off x="5187" y="2856"/>
              <a:ext cx="1" cy="6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41" name="Line 109"/>
            <p:cNvSpPr>
              <a:spLocks noChangeShapeType="1"/>
            </p:cNvSpPr>
            <p:nvPr/>
          </p:nvSpPr>
          <p:spPr bwMode="auto">
            <a:xfrm flipV="1">
              <a:off x="5189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42" name="Line 110"/>
            <p:cNvSpPr>
              <a:spLocks noChangeShapeType="1"/>
            </p:cNvSpPr>
            <p:nvPr/>
          </p:nvSpPr>
          <p:spPr bwMode="auto">
            <a:xfrm flipV="1">
              <a:off x="5198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43" name="Line 111"/>
            <p:cNvSpPr>
              <a:spLocks noChangeShapeType="1"/>
            </p:cNvSpPr>
            <p:nvPr/>
          </p:nvSpPr>
          <p:spPr bwMode="auto">
            <a:xfrm flipV="1">
              <a:off x="5211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44" name="Line 112"/>
            <p:cNvSpPr>
              <a:spLocks noChangeShapeType="1"/>
            </p:cNvSpPr>
            <p:nvPr/>
          </p:nvSpPr>
          <p:spPr bwMode="auto">
            <a:xfrm flipV="1">
              <a:off x="5212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45" name="Line 113"/>
            <p:cNvSpPr>
              <a:spLocks noChangeShapeType="1"/>
            </p:cNvSpPr>
            <p:nvPr/>
          </p:nvSpPr>
          <p:spPr bwMode="auto">
            <a:xfrm flipV="1">
              <a:off x="5214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46" name="Line 114"/>
            <p:cNvSpPr>
              <a:spLocks noChangeShapeType="1"/>
            </p:cNvSpPr>
            <p:nvPr/>
          </p:nvSpPr>
          <p:spPr bwMode="auto">
            <a:xfrm flipV="1">
              <a:off x="5216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47" name="Line 115"/>
            <p:cNvSpPr>
              <a:spLocks noChangeShapeType="1"/>
            </p:cNvSpPr>
            <p:nvPr/>
          </p:nvSpPr>
          <p:spPr bwMode="auto">
            <a:xfrm flipV="1">
              <a:off x="5221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48" name="Line 116"/>
            <p:cNvSpPr>
              <a:spLocks noChangeShapeType="1"/>
            </p:cNvSpPr>
            <p:nvPr/>
          </p:nvSpPr>
          <p:spPr bwMode="auto">
            <a:xfrm flipV="1">
              <a:off x="5232" y="2832"/>
              <a:ext cx="1" cy="88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49" name="Line 117"/>
            <p:cNvSpPr>
              <a:spLocks noChangeShapeType="1"/>
            </p:cNvSpPr>
            <p:nvPr/>
          </p:nvSpPr>
          <p:spPr bwMode="auto">
            <a:xfrm flipV="1">
              <a:off x="5234" y="2782"/>
              <a:ext cx="1" cy="138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50" name="Line 118"/>
            <p:cNvSpPr>
              <a:spLocks noChangeShapeType="1"/>
            </p:cNvSpPr>
            <p:nvPr/>
          </p:nvSpPr>
          <p:spPr bwMode="auto">
            <a:xfrm flipV="1">
              <a:off x="5246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51" name="Line 119"/>
            <p:cNvSpPr>
              <a:spLocks noChangeShapeType="1"/>
            </p:cNvSpPr>
            <p:nvPr/>
          </p:nvSpPr>
          <p:spPr bwMode="auto">
            <a:xfrm flipV="1">
              <a:off x="5254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52" name="Line 120"/>
            <p:cNvSpPr>
              <a:spLocks noChangeShapeType="1"/>
            </p:cNvSpPr>
            <p:nvPr/>
          </p:nvSpPr>
          <p:spPr bwMode="auto">
            <a:xfrm flipV="1">
              <a:off x="5266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53" name="Line 121"/>
            <p:cNvSpPr>
              <a:spLocks noChangeShapeType="1"/>
            </p:cNvSpPr>
            <p:nvPr/>
          </p:nvSpPr>
          <p:spPr bwMode="auto">
            <a:xfrm flipV="1">
              <a:off x="5268" y="2750"/>
              <a:ext cx="1" cy="17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54" name="Line 122"/>
            <p:cNvSpPr>
              <a:spLocks noChangeShapeType="1"/>
            </p:cNvSpPr>
            <p:nvPr/>
          </p:nvSpPr>
          <p:spPr bwMode="auto">
            <a:xfrm flipV="1">
              <a:off x="5272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55" name="Line 123"/>
            <p:cNvSpPr>
              <a:spLocks noChangeShapeType="1"/>
            </p:cNvSpPr>
            <p:nvPr/>
          </p:nvSpPr>
          <p:spPr bwMode="auto">
            <a:xfrm flipV="1">
              <a:off x="5275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56" name="Line 124"/>
            <p:cNvSpPr>
              <a:spLocks noChangeShapeType="1"/>
            </p:cNvSpPr>
            <p:nvPr/>
          </p:nvSpPr>
          <p:spPr bwMode="auto">
            <a:xfrm flipV="1">
              <a:off x="5277" y="2853"/>
              <a:ext cx="1" cy="6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58" name="Line 126"/>
            <p:cNvSpPr>
              <a:spLocks noChangeShapeType="1"/>
            </p:cNvSpPr>
            <p:nvPr/>
          </p:nvSpPr>
          <p:spPr bwMode="auto">
            <a:xfrm flipV="1">
              <a:off x="5282" y="2703"/>
              <a:ext cx="1" cy="21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57" name="Line 125"/>
            <p:cNvSpPr>
              <a:spLocks noChangeShapeType="1"/>
            </p:cNvSpPr>
            <p:nvPr/>
          </p:nvSpPr>
          <p:spPr bwMode="auto">
            <a:xfrm flipV="1">
              <a:off x="5279" y="2217"/>
              <a:ext cx="1" cy="703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59" name="Line 127"/>
            <p:cNvSpPr>
              <a:spLocks noChangeShapeType="1"/>
            </p:cNvSpPr>
            <p:nvPr/>
          </p:nvSpPr>
          <p:spPr bwMode="auto">
            <a:xfrm flipV="1">
              <a:off x="5284" y="2822"/>
              <a:ext cx="1" cy="98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60" name="Line 128"/>
            <p:cNvSpPr>
              <a:spLocks noChangeShapeType="1"/>
            </p:cNvSpPr>
            <p:nvPr/>
          </p:nvSpPr>
          <p:spPr bwMode="auto">
            <a:xfrm flipV="1">
              <a:off x="5286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61" name="Line 129"/>
            <p:cNvSpPr>
              <a:spLocks noChangeShapeType="1"/>
            </p:cNvSpPr>
            <p:nvPr/>
          </p:nvSpPr>
          <p:spPr bwMode="auto">
            <a:xfrm flipV="1">
              <a:off x="5290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62" name="Line 130"/>
            <p:cNvSpPr>
              <a:spLocks noChangeShapeType="1"/>
            </p:cNvSpPr>
            <p:nvPr/>
          </p:nvSpPr>
          <p:spPr bwMode="auto">
            <a:xfrm flipV="1">
              <a:off x="5293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63" name="Line 131"/>
            <p:cNvSpPr>
              <a:spLocks noChangeShapeType="1"/>
            </p:cNvSpPr>
            <p:nvPr/>
          </p:nvSpPr>
          <p:spPr bwMode="auto">
            <a:xfrm flipV="1">
              <a:off x="5300" y="2848"/>
              <a:ext cx="1" cy="7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64" name="Line 132"/>
            <p:cNvSpPr>
              <a:spLocks noChangeShapeType="1"/>
            </p:cNvSpPr>
            <p:nvPr/>
          </p:nvSpPr>
          <p:spPr bwMode="auto">
            <a:xfrm flipV="1">
              <a:off x="5302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65" name="Line 133"/>
            <p:cNvSpPr>
              <a:spLocks noChangeShapeType="1"/>
            </p:cNvSpPr>
            <p:nvPr/>
          </p:nvSpPr>
          <p:spPr bwMode="auto">
            <a:xfrm flipV="1">
              <a:off x="5304" y="2866"/>
              <a:ext cx="1" cy="5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66" name="Line 134"/>
            <p:cNvSpPr>
              <a:spLocks noChangeShapeType="1"/>
            </p:cNvSpPr>
            <p:nvPr/>
          </p:nvSpPr>
          <p:spPr bwMode="auto">
            <a:xfrm flipV="1">
              <a:off x="5306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67" name="Line 135"/>
            <p:cNvSpPr>
              <a:spLocks noChangeShapeType="1"/>
            </p:cNvSpPr>
            <p:nvPr/>
          </p:nvSpPr>
          <p:spPr bwMode="auto">
            <a:xfrm flipV="1">
              <a:off x="5318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68" name="Line 136"/>
            <p:cNvSpPr>
              <a:spLocks noChangeShapeType="1"/>
            </p:cNvSpPr>
            <p:nvPr/>
          </p:nvSpPr>
          <p:spPr bwMode="auto">
            <a:xfrm flipV="1">
              <a:off x="5320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69" name="Line 137"/>
            <p:cNvSpPr>
              <a:spLocks noChangeShapeType="1"/>
            </p:cNvSpPr>
            <p:nvPr/>
          </p:nvSpPr>
          <p:spPr bwMode="auto">
            <a:xfrm flipV="1">
              <a:off x="5322" y="2858"/>
              <a:ext cx="1" cy="6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70" name="Line 138"/>
            <p:cNvSpPr>
              <a:spLocks noChangeShapeType="1"/>
            </p:cNvSpPr>
            <p:nvPr/>
          </p:nvSpPr>
          <p:spPr bwMode="auto">
            <a:xfrm flipV="1">
              <a:off x="5324" y="2844"/>
              <a:ext cx="1" cy="7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71" name="Line 139"/>
            <p:cNvSpPr>
              <a:spLocks noChangeShapeType="1"/>
            </p:cNvSpPr>
            <p:nvPr/>
          </p:nvSpPr>
          <p:spPr bwMode="auto">
            <a:xfrm flipV="1">
              <a:off x="5329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72" name="Line 140"/>
            <p:cNvSpPr>
              <a:spLocks noChangeShapeType="1"/>
            </p:cNvSpPr>
            <p:nvPr/>
          </p:nvSpPr>
          <p:spPr bwMode="auto">
            <a:xfrm flipV="1">
              <a:off x="5331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73" name="Line 141"/>
            <p:cNvSpPr>
              <a:spLocks noChangeShapeType="1"/>
            </p:cNvSpPr>
            <p:nvPr/>
          </p:nvSpPr>
          <p:spPr bwMode="auto">
            <a:xfrm flipV="1">
              <a:off x="5333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74" name="Line 142"/>
            <p:cNvSpPr>
              <a:spLocks noChangeShapeType="1"/>
            </p:cNvSpPr>
            <p:nvPr/>
          </p:nvSpPr>
          <p:spPr bwMode="auto">
            <a:xfrm flipV="1">
              <a:off x="5340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75" name="Line 143"/>
            <p:cNvSpPr>
              <a:spLocks noChangeShapeType="1"/>
            </p:cNvSpPr>
            <p:nvPr/>
          </p:nvSpPr>
          <p:spPr bwMode="auto">
            <a:xfrm flipV="1">
              <a:off x="5343" y="2856"/>
              <a:ext cx="1" cy="6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76" name="Line 144"/>
            <p:cNvSpPr>
              <a:spLocks noChangeShapeType="1"/>
            </p:cNvSpPr>
            <p:nvPr/>
          </p:nvSpPr>
          <p:spPr bwMode="auto">
            <a:xfrm flipV="1">
              <a:off x="5345" y="2709"/>
              <a:ext cx="1" cy="21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77" name="Line 145"/>
            <p:cNvSpPr>
              <a:spLocks noChangeShapeType="1"/>
            </p:cNvSpPr>
            <p:nvPr/>
          </p:nvSpPr>
          <p:spPr bwMode="auto">
            <a:xfrm flipV="1">
              <a:off x="5347" y="2794"/>
              <a:ext cx="1" cy="12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78" name="Line 146"/>
            <p:cNvSpPr>
              <a:spLocks noChangeShapeType="1"/>
            </p:cNvSpPr>
            <p:nvPr/>
          </p:nvSpPr>
          <p:spPr bwMode="auto">
            <a:xfrm flipV="1">
              <a:off x="5349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79" name="Line 147"/>
            <p:cNvSpPr>
              <a:spLocks noChangeShapeType="1"/>
            </p:cNvSpPr>
            <p:nvPr/>
          </p:nvSpPr>
          <p:spPr bwMode="auto">
            <a:xfrm flipV="1">
              <a:off x="5351" y="2839"/>
              <a:ext cx="1" cy="8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80" name="Line 148"/>
            <p:cNvSpPr>
              <a:spLocks noChangeShapeType="1"/>
            </p:cNvSpPr>
            <p:nvPr/>
          </p:nvSpPr>
          <p:spPr bwMode="auto">
            <a:xfrm flipV="1">
              <a:off x="5354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81" name="Line 149"/>
            <p:cNvSpPr>
              <a:spLocks noChangeShapeType="1"/>
            </p:cNvSpPr>
            <p:nvPr/>
          </p:nvSpPr>
          <p:spPr bwMode="auto">
            <a:xfrm flipV="1">
              <a:off x="5367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82" name="Line 150"/>
            <p:cNvSpPr>
              <a:spLocks noChangeShapeType="1"/>
            </p:cNvSpPr>
            <p:nvPr/>
          </p:nvSpPr>
          <p:spPr bwMode="auto">
            <a:xfrm flipV="1">
              <a:off x="5379" y="2876"/>
              <a:ext cx="1" cy="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83" name="Line 151"/>
            <p:cNvSpPr>
              <a:spLocks noChangeShapeType="1"/>
            </p:cNvSpPr>
            <p:nvPr/>
          </p:nvSpPr>
          <p:spPr bwMode="auto">
            <a:xfrm flipV="1">
              <a:off x="5385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84" name="Line 152"/>
            <p:cNvSpPr>
              <a:spLocks noChangeShapeType="1"/>
            </p:cNvSpPr>
            <p:nvPr/>
          </p:nvSpPr>
          <p:spPr bwMode="auto">
            <a:xfrm flipV="1">
              <a:off x="5388" y="2861"/>
              <a:ext cx="1" cy="5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85" name="Line 153"/>
            <p:cNvSpPr>
              <a:spLocks noChangeShapeType="1"/>
            </p:cNvSpPr>
            <p:nvPr/>
          </p:nvSpPr>
          <p:spPr bwMode="auto">
            <a:xfrm flipV="1">
              <a:off x="5392" y="2866"/>
              <a:ext cx="1" cy="5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86" name="Line 154"/>
            <p:cNvSpPr>
              <a:spLocks noChangeShapeType="1"/>
            </p:cNvSpPr>
            <p:nvPr/>
          </p:nvSpPr>
          <p:spPr bwMode="auto">
            <a:xfrm flipV="1">
              <a:off x="5394" y="2871"/>
              <a:ext cx="1" cy="4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87" name="Line 155"/>
            <p:cNvSpPr>
              <a:spLocks noChangeShapeType="1"/>
            </p:cNvSpPr>
            <p:nvPr/>
          </p:nvSpPr>
          <p:spPr bwMode="auto">
            <a:xfrm flipV="1">
              <a:off x="5399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88" name="Line 156"/>
            <p:cNvSpPr>
              <a:spLocks noChangeShapeType="1"/>
            </p:cNvSpPr>
            <p:nvPr/>
          </p:nvSpPr>
          <p:spPr bwMode="auto">
            <a:xfrm flipV="1">
              <a:off x="5401" y="2864"/>
              <a:ext cx="1" cy="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89" name="Line 157"/>
            <p:cNvSpPr>
              <a:spLocks noChangeShapeType="1"/>
            </p:cNvSpPr>
            <p:nvPr/>
          </p:nvSpPr>
          <p:spPr bwMode="auto">
            <a:xfrm flipV="1">
              <a:off x="5406" y="2853"/>
              <a:ext cx="1" cy="6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90" name="Line 158"/>
            <p:cNvSpPr>
              <a:spLocks noChangeShapeType="1"/>
            </p:cNvSpPr>
            <p:nvPr/>
          </p:nvSpPr>
          <p:spPr bwMode="auto">
            <a:xfrm flipV="1">
              <a:off x="5426" y="2773"/>
              <a:ext cx="1" cy="1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91" name="Line 159"/>
            <p:cNvSpPr>
              <a:spLocks noChangeShapeType="1"/>
            </p:cNvSpPr>
            <p:nvPr/>
          </p:nvSpPr>
          <p:spPr bwMode="auto">
            <a:xfrm flipV="1">
              <a:off x="5431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92" name="Line 160"/>
            <p:cNvSpPr>
              <a:spLocks noChangeShapeType="1"/>
            </p:cNvSpPr>
            <p:nvPr/>
          </p:nvSpPr>
          <p:spPr bwMode="auto">
            <a:xfrm flipV="1">
              <a:off x="5435" y="2868"/>
              <a:ext cx="1" cy="5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93" name="Line 161"/>
            <p:cNvSpPr>
              <a:spLocks noChangeShapeType="1"/>
            </p:cNvSpPr>
            <p:nvPr/>
          </p:nvSpPr>
          <p:spPr bwMode="auto">
            <a:xfrm flipV="1">
              <a:off x="5437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94" name="Line 162"/>
            <p:cNvSpPr>
              <a:spLocks noChangeShapeType="1"/>
            </p:cNvSpPr>
            <p:nvPr/>
          </p:nvSpPr>
          <p:spPr bwMode="auto">
            <a:xfrm flipV="1">
              <a:off x="5444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95" name="Line 163"/>
            <p:cNvSpPr>
              <a:spLocks noChangeShapeType="1"/>
            </p:cNvSpPr>
            <p:nvPr/>
          </p:nvSpPr>
          <p:spPr bwMode="auto">
            <a:xfrm flipV="1">
              <a:off x="5448" y="2876"/>
              <a:ext cx="1" cy="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96" name="Line 164"/>
            <p:cNvSpPr>
              <a:spLocks noChangeShapeType="1"/>
            </p:cNvSpPr>
            <p:nvPr/>
          </p:nvSpPr>
          <p:spPr bwMode="auto">
            <a:xfrm flipV="1">
              <a:off x="5449" y="2868"/>
              <a:ext cx="1" cy="5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97" name="Line 165"/>
            <p:cNvSpPr>
              <a:spLocks noChangeShapeType="1"/>
            </p:cNvSpPr>
            <p:nvPr/>
          </p:nvSpPr>
          <p:spPr bwMode="auto">
            <a:xfrm flipV="1">
              <a:off x="5451" y="2824"/>
              <a:ext cx="1" cy="9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98" name="Line 166"/>
            <p:cNvSpPr>
              <a:spLocks noChangeShapeType="1"/>
            </p:cNvSpPr>
            <p:nvPr/>
          </p:nvSpPr>
          <p:spPr bwMode="auto">
            <a:xfrm flipV="1">
              <a:off x="5453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99" name="Line 167"/>
            <p:cNvSpPr>
              <a:spLocks noChangeShapeType="1"/>
            </p:cNvSpPr>
            <p:nvPr/>
          </p:nvSpPr>
          <p:spPr bwMode="auto">
            <a:xfrm flipV="1">
              <a:off x="5460" y="2858"/>
              <a:ext cx="1" cy="6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00" name="Line 168"/>
            <p:cNvSpPr>
              <a:spLocks noChangeShapeType="1"/>
            </p:cNvSpPr>
            <p:nvPr/>
          </p:nvSpPr>
          <p:spPr bwMode="auto">
            <a:xfrm flipV="1">
              <a:off x="5469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01" name="Line 169"/>
            <p:cNvSpPr>
              <a:spLocks noChangeShapeType="1"/>
            </p:cNvSpPr>
            <p:nvPr/>
          </p:nvSpPr>
          <p:spPr bwMode="auto">
            <a:xfrm flipV="1">
              <a:off x="5473" y="2866"/>
              <a:ext cx="1" cy="5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02" name="Line 170"/>
            <p:cNvSpPr>
              <a:spLocks noChangeShapeType="1"/>
            </p:cNvSpPr>
            <p:nvPr/>
          </p:nvSpPr>
          <p:spPr bwMode="auto">
            <a:xfrm flipV="1">
              <a:off x="5480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03" name="Line 171"/>
            <p:cNvSpPr>
              <a:spLocks noChangeShapeType="1"/>
            </p:cNvSpPr>
            <p:nvPr/>
          </p:nvSpPr>
          <p:spPr bwMode="auto">
            <a:xfrm flipV="1">
              <a:off x="5484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04" name="Line 172"/>
            <p:cNvSpPr>
              <a:spLocks noChangeShapeType="1"/>
            </p:cNvSpPr>
            <p:nvPr/>
          </p:nvSpPr>
          <p:spPr bwMode="auto">
            <a:xfrm flipV="1">
              <a:off x="5494" y="2841"/>
              <a:ext cx="1" cy="7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05" name="Line 173"/>
            <p:cNvSpPr>
              <a:spLocks noChangeShapeType="1"/>
            </p:cNvSpPr>
            <p:nvPr/>
          </p:nvSpPr>
          <p:spPr bwMode="auto">
            <a:xfrm flipV="1">
              <a:off x="5502" y="2856"/>
              <a:ext cx="1" cy="6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06" name="Line 174"/>
            <p:cNvSpPr>
              <a:spLocks noChangeShapeType="1"/>
            </p:cNvSpPr>
            <p:nvPr/>
          </p:nvSpPr>
          <p:spPr bwMode="auto">
            <a:xfrm flipV="1">
              <a:off x="5503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07" name="Line 175"/>
            <p:cNvSpPr>
              <a:spLocks noChangeShapeType="1"/>
            </p:cNvSpPr>
            <p:nvPr/>
          </p:nvSpPr>
          <p:spPr bwMode="auto">
            <a:xfrm flipV="1">
              <a:off x="5507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08" name="Line 176"/>
            <p:cNvSpPr>
              <a:spLocks noChangeShapeType="1"/>
            </p:cNvSpPr>
            <p:nvPr/>
          </p:nvSpPr>
          <p:spPr bwMode="auto">
            <a:xfrm flipV="1">
              <a:off x="5519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09" name="Line 177"/>
            <p:cNvSpPr>
              <a:spLocks noChangeShapeType="1"/>
            </p:cNvSpPr>
            <p:nvPr/>
          </p:nvSpPr>
          <p:spPr bwMode="auto">
            <a:xfrm flipV="1">
              <a:off x="5521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10" name="Line 178"/>
            <p:cNvSpPr>
              <a:spLocks noChangeShapeType="1"/>
            </p:cNvSpPr>
            <p:nvPr/>
          </p:nvSpPr>
          <p:spPr bwMode="auto">
            <a:xfrm flipV="1">
              <a:off x="5523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11" name="Line 179"/>
            <p:cNvSpPr>
              <a:spLocks noChangeShapeType="1"/>
            </p:cNvSpPr>
            <p:nvPr/>
          </p:nvSpPr>
          <p:spPr bwMode="auto">
            <a:xfrm flipV="1">
              <a:off x="5527" y="2856"/>
              <a:ext cx="1" cy="6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12" name="Line 180"/>
            <p:cNvSpPr>
              <a:spLocks noChangeShapeType="1"/>
            </p:cNvSpPr>
            <p:nvPr/>
          </p:nvSpPr>
          <p:spPr bwMode="auto">
            <a:xfrm flipV="1">
              <a:off x="5539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13" name="Line 181"/>
            <p:cNvSpPr>
              <a:spLocks noChangeShapeType="1"/>
            </p:cNvSpPr>
            <p:nvPr/>
          </p:nvSpPr>
          <p:spPr bwMode="auto">
            <a:xfrm flipV="1">
              <a:off x="5541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14" name="Line 182"/>
            <p:cNvSpPr>
              <a:spLocks noChangeShapeType="1"/>
            </p:cNvSpPr>
            <p:nvPr/>
          </p:nvSpPr>
          <p:spPr bwMode="auto">
            <a:xfrm flipV="1">
              <a:off x="5545" y="2834"/>
              <a:ext cx="1" cy="8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15" name="Line 183"/>
            <p:cNvSpPr>
              <a:spLocks noChangeShapeType="1"/>
            </p:cNvSpPr>
            <p:nvPr/>
          </p:nvSpPr>
          <p:spPr bwMode="auto">
            <a:xfrm flipV="1">
              <a:off x="5546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16" name="Line 184"/>
            <p:cNvSpPr>
              <a:spLocks noChangeShapeType="1"/>
            </p:cNvSpPr>
            <p:nvPr/>
          </p:nvSpPr>
          <p:spPr bwMode="auto">
            <a:xfrm flipV="1">
              <a:off x="5550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17" name="Line 185"/>
            <p:cNvSpPr>
              <a:spLocks noChangeShapeType="1"/>
            </p:cNvSpPr>
            <p:nvPr/>
          </p:nvSpPr>
          <p:spPr bwMode="auto">
            <a:xfrm flipV="1">
              <a:off x="5554" y="2844"/>
              <a:ext cx="1" cy="7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18" name="Line 186"/>
            <p:cNvSpPr>
              <a:spLocks noChangeShapeType="1"/>
            </p:cNvSpPr>
            <p:nvPr/>
          </p:nvSpPr>
          <p:spPr bwMode="auto">
            <a:xfrm flipV="1">
              <a:off x="5555" y="2853"/>
              <a:ext cx="1" cy="6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19" name="Line 187"/>
            <p:cNvSpPr>
              <a:spLocks noChangeShapeType="1"/>
            </p:cNvSpPr>
            <p:nvPr/>
          </p:nvSpPr>
          <p:spPr bwMode="auto">
            <a:xfrm flipV="1">
              <a:off x="5568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20" name="Line 188"/>
            <p:cNvSpPr>
              <a:spLocks noChangeShapeType="1"/>
            </p:cNvSpPr>
            <p:nvPr/>
          </p:nvSpPr>
          <p:spPr bwMode="auto">
            <a:xfrm flipV="1">
              <a:off x="5570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21" name="Line 189"/>
            <p:cNvSpPr>
              <a:spLocks noChangeShapeType="1"/>
            </p:cNvSpPr>
            <p:nvPr/>
          </p:nvSpPr>
          <p:spPr bwMode="auto">
            <a:xfrm flipV="1">
              <a:off x="5575" y="2869"/>
              <a:ext cx="1" cy="5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22" name="Line 190"/>
            <p:cNvSpPr>
              <a:spLocks noChangeShapeType="1"/>
            </p:cNvSpPr>
            <p:nvPr/>
          </p:nvSpPr>
          <p:spPr bwMode="auto">
            <a:xfrm flipV="1">
              <a:off x="5582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23" name="Line 191"/>
            <p:cNvSpPr>
              <a:spLocks noChangeShapeType="1"/>
            </p:cNvSpPr>
            <p:nvPr/>
          </p:nvSpPr>
          <p:spPr bwMode="auto">
            <a:xfrm flipV="1">
              <a:off x="5593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24" name="Line 192"/>
            <p:cNvSpPr>
              <a:spLocks noChangeShapeType="1"/>
            </p:cNvSpPr>
            <p:nvPr/>
          </p:nvSpPr>
          <p:spPr bwMode="auto">
            <a:xfrm flipV="1">
              <a:off x="5597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25" name="Line 193"/>
            <p:cNvSpPr>
              <a:spLocks noChangeShapeType="1"/>
            </p:cNvSpPr>
            <p:nvPr/>
          </p:nvSpPr>
          <p:spPr bwMode="auto">
            <a:xfrm flipV="1">
              <a:off x="5599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26" name="Line 194"/>
            <p:cNvSpPr>
              <a:spLocks noChangeShapeType="1"/>
            </p:cNvSpPr>
            <p:nvPr/>
          </p:nvSpPr>
          <p:spPr bwMode="auto">
            <a:xfrm flipV="1">
              <a:off x="5600" y="2849"/>
              <a:ext cx="1" cy="7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27" name="Line 195"/>
            <p:cNvSpPr>
              <a:spLocks noChangeShapeType="1"/>
            </p:cNvSpPr>
            <p:nvPr/>
          </p:nvSpPr>
          <p:spPr bwMode="auto">
            <a:xfrm flipV="1">
              <a:off x="5602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28" name="Line 196"/>
            <p:cNvSpPr>
              <a:spLocks noChangeShapeType="1"/>
            </p:cNvSpPr>
            <p:nvPr/>
          </p:nvSpPr>
          <p:spPr bwMode="auto">
            <a:xfrm flipV="1">
              <a:off x="5604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29" name="Line 197"/>
            <p:cNvSpPr>
              <a:spLocks noChangeShapeType="1"/>
            </p:cNvSpPr>
            <p:nvPr/>
          </p:nvSpPr>
          <p:spPr bwMode="auto">
            <a:xfrm flipV="1">
              <a:off x="5609" y="2859"/>
              <a:ext cx="1" cy="6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30" name="Line 198"/>
            <p:cNvSpPr>
              <a:spLocks noChangeShapeType="1"/>
            </p:cNvSpPr>
            <p:nvPr/>
          </p:nvSpPr>
          <p:spPr bwMode="auto">
            <a:xfrm flipV="1">
              <a:off x="5613" y="2841"/>
              <a:ext cx="1" cy="7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31" name="Line 199"/>
            <p:cNvSpPr>
              <a:spLocks noChangeShapeType="1"/>
            </p:cNvSpPr>
            <p:nvPr/>
          </p:nvSpPr>
          <p:spPr bwMode="auto">
            <a:xfrm flipV="1">
              <a:off x="5615" y="2831"/>
              <a:ext cx="1" cy="8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32" name="Line 200"/>
            <p:cNvSpPr>
              <a:spLocks noChangeShapeType="1"/>
            </p:cNvSpPr>
            <p:nvPr/>
          </p:nvSpPr>
          <p:spPr bwMode="auto">
            <a:xfrm flipV="1">
              <a:off x="5616" y="2866"/>
              <a:ext cx="1" cy="5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33" name="Line 201"/>
            <p:cNvSpPr>
              <a:spLocks noChangeShapeType="1"/>
            </p:cNvSpPr>
            <p:nvPr/>
          </p:nvSpPr>
          <p:spPr bwMode="auto">
            <a:xfrm flipV="1">
              <a:off x="5618" y="2859"/>
              <a:ext cx="1" cy="6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34" name="Line 202"/>
            <p:cNvSpPr>
              <a:spLocks noChangeShapeType="1"/>
            </p:cNvSpPr>
            <p:nvPr/>
          </p:nvSpPr>
          <p:spPr bwMode="auto">
            <a:xfrm flipV="1">
              <a:off x="5620" y="2827"/>
              <a:ext cx="1" cy="93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35" name="Line 203"/>
            <p:cNvSpPr>
              <a:spLocks noChangeShapeType="1"/>
            </p:cNvSpPr>
            <p:nvPr/>
          </p:nvSpPr>
          <p:spPr bwMode="auto">
            <a:xfrm flipV="1">
              <a:off x="5625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36" name="Line 204"/>
            <p:cNvSpPr>
              <a:spLocks noChangeShapeType="1"/>
            </p:cNvSpPr>
            <p:nvPr/>
          </p:nvSpPr>
          <p:spPr bwMode="auto">
            <a:xfrm flipV="1">
              <a:off x="5629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37" name="Line 205"/>
            <p:cNvSpPr>
              <a:spLocks noChangeShapeType="1"/>
            </p:cNvSpPr>
            <p:nvPr/>
          </p:nvSpPr>
          <p:spPr bwMode="auto">
            <a:xfrm flipV="1">
              <a:off x="5634" y="2866"/>
              <a:ext cx="1" cy="5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38" name="Line 206"/>
            <p:cNvSpPr>
              <a:spLocks noChangeShapeType="1"/>
            </p:cNvSpPr>
            <p:nvPr/>
          </p:nvSpPr>
          <p:spPr bwMode="auto">
            <a:xfrm flipV="1">
              <a:off x="5636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39" name="Line 207"/>
            <p:cNvSpPr>
              <a:spLocks noChangeShapeType="1"/>
            </p:cNvSpPr>
            <p:nvPr/>
          </p:nvSpPr>
          <p:spPr bwMode="auto">
            <a:xfrm flipV="1">
              <a:off x="5638" y="2853"/>
              <a:ext cx="1" cy="6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40" name="Line 208"/>
            <p:cNvSpPr>
              <a:spLocks noChangeShapeType="1"/>
            </p:cNvSpPr>
            <p:nvPr/>
          </p:nvSpPr>
          <p:spPr bwMode="auto">
            <a:xfrm flipV="1">
              <a:off x="5658" y="2848"/>
              <a:ext cx="1" cy="7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41" name="Line 209"/>
            <p:cNvSpPr>
              <a:spLocks noChangeShapeType="1"/>
            </p:cNvSpPr>
            <p:nvPr/>
          </p:nvSpPr>
          <p:spPr bwMode="auto">
            <a:xfrm flipV="1">
              <a:off x="5660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42" name="Line 210"/>
            <p:cNvSpPr>
              <a:spLocks noChangeShapeType="1"/>
            </p:cNvSpPr>
            <p:nvPr/>
          </p:nvSpPr>
          <p:spPr bwMode="auto">
            <a:xfrm flipV="1">
              <a:off x="5661" y="2866"/>
              <a:ext cx="1" cy="5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43" name="Line 211"/>
            <p:cNvSpPr>
              <a:spLocks noChangeShapeType="1"/>
            </p:cNvSpPr>
            <p:nvPr/>
          </p:nvSpPr>
          <p:spPr bwMode="auto">
            <a:xfrm flipV="1">
              <a:off x="5667" y="2848"/>
              <a:ext cx="1" cy="7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44" name="Line 212"/>
            <p:cNvSpPr>
              <a:spLocks noChangeShapeType="1"/>
            </p:cNvSpPr>
            <p:nvPr/>
          </p:nvSpPr>
          <p:spPr bwMode="auto">
            <a:xfrm flipV="1">
              <a:off x="5669" y="2869"/>
              <a:ext cx="1" cy="5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45" name="Line 213"/>
            <p:cNvSpPr>
              <a:spLocks noChangeShapeType="1"/>
            </p:cNvSpPr>
            <p:nvPr/>
          </p:nvSpPr>
          <p:spPr bwMode="auto">
            <a:xfrm flipV="1">
              <a:off x="5672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46" name="Line 214"/>
            <p:cNvSpPr>
              <a:spLocks noChangeShapeType="1"/>
            </p:cNvSpPr>
            <p:nvPr/>
          </p:nvSpPr>
          <p:spPr bwMode="auto">
            <a:xfrm flipV="1">
              <a:off x="5674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47" name="Line 215"/>
            <p:cNvSpPr>
              <a:spLocks noChangeShapeType="1"/>
            </p:cNvSpPr>
            <p:nvPr/>
          </p:nvSpPr>
          <p:spPr bwMode="auto">
            <a:xfrm flipV="1">
              <a:off x="5678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48" name="Line 216"/>
            <p:cNvSpPr>
              <a:spLocks noChangeShapeType="1"/>
            </p:cNvSpPr>
            <p:nvPr/>
          </p:nvSpPr>
          <p:spPr bwMode="auto">
            <a:xfrm flipV="1">
              <a:off x="5679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49" name="Line 217"/>
            <p:cNvSpPr>
              <a:spLocks noChangeShapeType="1"/>
            </p:cNvSpPr>
            <p:nvPr/>
          </p:nvSpPr>
          <p:spPr bwMode="auto">
            <a:xfrm flipV="1">
              <a:off x="5690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50" name="Line 218"/>
            <p:cNvSpPr>
              <a:spLocks noChangeShapeType="1"/>
            </p:cNvSpPr>
            <p:nvPr/>
          </p:nvSpPr>
          <p:spPr bwMode="auto">
            <a:xfrm flipV="1">
              <a:off x="5694" y="2738"/>
              <a:ext cx="1" cy="18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51" name="Line 219"/>
            <p:cNvSpPr>
              <a:spLocks noChangeShapeType="1"/>
            </p:cNvSpPr>
            <p:nvPr/>
          </p:nvSpPr>
          <p:spPr bwMode="auto">
            <a:xfrm flipV="1">
              <a:off x="5696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52" name="Line 220"/>
            <p:cNvSpPr>
              <a:spLocks noChangeShapeType="1"/>
            </p:cNvSpPr>
            <p:nvPr/>
          </p:nvSpPr>
          <p:spPr bwMode="auto">
            <a:xfrm flipV="1">
              <a:off x="5697" y="2836"/>
              <a:ext cx="1" cy="8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53" name="Line 221"/>
            <p:cNvSpPr>
              <a:spLocks noChangeShapeType="1"/>
            </p:cNvSpPr>
            <p:nvPr/>
          </p:nvSpPr>
          <p:spPr bwMode="auto">
            <a:xfrm flipV="1">
              <a:off x="5699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54" name="Line 222"/>
            <p:cNvSpPr>
              <a:spLocks noChangeShapeType="1"/>
            </p:cNvSpPr>
            <p:nvPr/>
          </p:nvSpPr>
          <p:spPr bwMode="auto">
            <a:xfrm flipV="1">
              <a:off x="5701" y="2866"/>
              <a:ext cx="1" cy="5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55" name="Line 223"/>
            <p:cNvSpPr>
              <a:spLocks noChangeShapeType="1"/>
            </p:cNvSpPr>
            <p:nvPr/>
          </p:nvSpPr>
          <p:spPr bwMode="auto">
            <a:xfrm flipV="1">
              <a:off x="5704" y="2650"/>
              <a:ext cx="1" cy="27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56" name="Line 224"/>
            <p:cNvSpPr>
              <a:spLocks noChangeShapeType="1"/>
            </p:cNvSpPr>
            <p:nvPr/>
          </p:nvSpPr>
          <p:spPr bwMode="auto">
            <a:xfrm flipV="1">
              <a:off x="5706" y="2827"/>
              <a:ext cx="1" cy="93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57" name="Line 225"/>
            <p:cNvSpPr>
              <a:spLocks noChangeShapeType="1"/>
            </p:cNvSpPr>
            <p:nvPr/>
          </p:nvSpPr>
          <p:spPr bwMode="auto">
            <a:xfrm flipV="1">
              <a:off x="5708" y="2849"/>
              <a:ext cx="1" cy="7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58" name="Line 226"/>
            <p:cNvSpPr>
              <a:spLocks noChangeShapeType="1"/>
            </p:cNvSpPr>
            <p:nvPr/>
          </p:nvSpPr>
          <p:spPr bwMode="auto">
            <a:xfrm flipV="1">
              <a:off x="5712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59" name="Line 227"/>
            <p:cNvSpPr>
              <a:spLocks noChangeShapeType="1"/>
            </p:cNvSpPr>
            <p:nvPr/>
          </p:nvSpPr>
          <p:spPr bwMode="auto">
            <a:xfrm flipV="1">
              <a:off x="5713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60" name="Line 228"/>
            <p:cNvSpPr>
              <a:spLocks noChangeShapeType="1"/>
            </p:cNvSpPr>
            <p:nvPr/>
          </p:nvSpPr>
          <p:spPr bwMode="auto">
            <a:xfrm flipV="1">
              <a:off x="5717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61" name="Line 229"/>
            <p:cNvSpPr>
              <a:spLocks noChangeShapeType="1"/>
            </p:cNvSpPr>
            <p:nvPr/>
          </p:nvSpPr>
          <p:spPr bwMode="auto">
            <a:xfrm flipV="1">
              <a:off x="5719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62" name="Line 230"/>
            <p:cNvSpPr>
              <a:spLocks noChangeShapeType="1"/>
            </p:cNvSpPr>
            <p:nvPr/>
          </p:nvSpPr>
          <p:spPr bwMode="auto">
            <a:xfrm flipV="1">
              <a:off x="5722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63" name="Line 231"/>
            <p:cNvSpPr>
              <a:spLocks noChangeShapeType="1"/>
            </p:cNvSpPr>
            <p:nvPr/>
          </p:nvSpPr>
          <p:spPr bwMode="auto">
            <a:xfrm flipV="1">
              <a:off x="5724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64" name="Line 232"/>
            <p:cNvSpPr>
              <a:spLocks noChangeShapeType="1"/>
            </p:cNvSpPr>
            <p:nvPr/>
          </p:nvSpPr>
          <p:spPr bwMode="auto">
            <a:xfrm flipV="1">
              <a:off x="5728" y="2876"/>
              <a:ext cx="1" cy="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65" name="Line 233"/>
            <p:cNvSpPr>
              <a:spLocks noChangeShapeType="1"/>
            </p:cNvSpPr>
            <p:nvPr/>
          </p:nvSpPr>
          <p:spPr bwMode="auto">
            <a:xfrm flipV="1">
              <a:off x="5735" y="2864"/>
              <a:ext cx="1" cy="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66" name="Line 234"/>
            <p:cNvSpPr>
              <a:spLocks noChangeShapeType="1"/>
            </p:cNvSpPr>
            <p:nvPr/>
          </p:nvSpPr>
          <p:spPr bwMode="auto">
            <a:xfrm flipV="1">
              <a:off x="5737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67" name="Line 235"/>
            <p:cNvSpPr>
              <a:spLocks noChangeShapeType="1"/>
            </p:cNvSpPr>
            <p:nvPr/>
          </p:nvSpPr>
          <p:spPr bwMode="auto">
            <a:xfrm flipV="1">
              <a:off x="5740" y="2858"/>
              <a:ext cx="1" cy="6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68" name="Line 236"/>
            <p:cNvSpPr>
              <a:spLocks noChangeShapeType="1"/>
            </p:cNvSpPr>
            <p:nvPr/>
          </p:nvSpPr>
          <p:spPr bwMode="auto">
            <a:xfrm flipV="1">
              <a:off x="5744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69" name="Line 237"/>
            <p:cNvSpPr>
              <a:spLocks noChangeShapeType="1"/>
            </p:cNvSpPr>
            <p:nvPr/>
          </p:nvSpPr>
          <p:spPr bwMode="auto">
            <a:xfrm flipV="1">
              <a:off x="5749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70" name="Line 238"/>
            <p:cNvSpPr>
              <a:spLocks noChangeShapeType="1"/>
            </p:cNvSpPr>
            <p:nvPr/>
          </p:nvSpPr>
          <p:spPr bwMode="auto">
            <a:xfrm flipV="1">
              <a:off x="5751" y="2773"/>
              <a:ext cx="1" cy="1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71" name="Line 239"/>
            <p:cNvSpPr>
              <a:spLocks noChangeShapeType="1"/>
            </p:cNvSpPr>
            <p:nvPr/>
          </p:nvSpPr>
          <p:spPr bwMode="auto">
            <a:xfrm flipV="1">
              <a:off x="5755" y="2816"/>
              <a:ext cx="1" cy="10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72" name="Line 240"/>
            <p:cNvSpPr>
              <a:spLocks noChangeShapeType="1"/>
            </p:cNvSpPr>
            <p:nvPr/>
          </p:nvSpPr>
          <p:spPr bwMode="auto">
            <a:xfrm flipV="1">
              <a:off x="5766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73" name="Line 241"/>
            <p:cNvSpPr>
              <a:spLocks noChangeShapeType="1"/>
            </p:cNvSpPr>
            <p:nvPr/>
          </p:nvSpPr>
          <p:spPr bwMode="auto">
            <a:xfrm flipV="1">
              <a:off x="5771" y="2859"/>
              <a:ext cx="1" cy="6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74" name="Line 242"/>
            <p:cNvSpPr>
              <a:spLocks noChangeShapeType="1"/>
            </p:cNvSpPr>
            <p:nvPr/>
          </p:nvSpPr>
          <p:spPr bwMode="auto">
            <a:xfrm flipV="1">
              <a:off x="5776" y="2846"/>
              <a:ext cx="1" cy="7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75" name="Line 243"/>
            <p:cNvSpPr>
              <a:spLocks noChangeShapeType="1"/>
            </p:cNvSpPr>
            <p:nvPr/>
          </p:nvSpPr>
          <p:spPr bwMode="auto">
            <a:xfrm flipV="1">
              <a:off x="5782" y="2871"/>
              <a:ext cx="1" cy="4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76" name="Line 244"/>
            <p:cNvSpPr>
              <a:spLocks noChangeShapeType="1"/>
            </p:cNvSpPr>
            <p:nvPr/>
          </p:nvSpPr>
          <p:spPr bwMode="auto">
            <a:xfrm flipV="1">
              <a:off x="5785" y="2868"/>
              <a:ext cx="1" cy="5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77" name="Line 245"/>
            <p:cNvSpPr>
              <a:spLocks noChangeShapeType="1"/>
            </p:cNvSpPr>
            <p:nvPr/>
          </p:nvSpPr>
          <p:spPr bwMode="auto">
            <a:xfrm flipV="1">
              <a:off x="5794" y="2844"/>
              <a:ext cx="1" cy="7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78" name="Line 246"/>
            <p:cNvSpPr>
              <a:spLocks noChangeShapeType="1"/>
            </p:cNvSpPr>
            <p:nvPr/>
          </p:nvSpPr>
          <p:spPr bwMode="auto">
            <a:xfrm flipV="1">
              <a:off x="5798" y="2740"/>
              <a:ext cx="1" cy="18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79" name="Line 247"/>
            <p:cNvSpPr>
              <a:spLocks noChangeShapeType="1"/>
            </p:cNvSpPr>
            <p:nvPr/>
          </p:nvSpPr>
          <p:spPr bwMode="auto">
            <a:xfrm flipV="1">
              <a:off x="5800" y="2834"/>
              <a:ext cx="1" cy="8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80" name="Line 248"/>
            <p:cNvSpPr>
              <a:spLocks noChangeShapeType="1"/>
            </p:cNvSpPr>
            <p:nvPr/>
          </p:nvSpPr>
          <p:spPr bwMode="auto">
            <a:xfrm flipV="1">
              <a:off x="5801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81" name="Line 249"/>
            <p:cNvSpPr>
              <a:spLocks noChangeShapeType="1"/>
            </p:cNvSpPr>
            <p:nvPr/>
          </p:nvSpPr>
          <p:spPr bwMode="auto">
            <a:xfrm flipV="1">
              <a:off x="5803" y="2868"/>
              <a:ext cx="1" cy="5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82" name="Line 250"/>
            <p:cNvSpPr>
              <a:spLocks noChangeShapeType="1"/>
            </p:cNvSpPr>
            <p:nvPr/>
          </p:nvSpPr>
          <p:spPr bwMode="auto">
            <a:xfrm flipV="1">
              <a:off x="5812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83" name="Line 251"/>
            <p:cNvSpPr>
              <a:spLocks noChangeShapeType="1"/>
            </p:cNvSpPr>
            <p:nvPr/>
          </p:nvSpPr>
          <p:spPr bwMode="auto">
            <a:xfrm flipV="1">
              <a:off x="5816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84" name="Line 252"/>
            <p:cNvSpPr>
              <a:spLocks noChangeShapeType="1"/>
            </p:cNvSpPr>
            <p:nvPr/>
          </p:nvSpPr>
          <p:spPr bwMode="auto">
            <a:xfrm flipV="1">
              <a:off x="5819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85" name="Line 253"/>
            <p:cNvSpPr>
              <a:spLocks noChangeShapeType="1"/>
            </p:cNvSpPr>
            <p:nvPr/>
          </p:nvSpPr>
          <p:spPr bwMode="auto">
            <a:xfrm flipV="1">
              <a:off x="5825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86" name="Line 254"/>
            <p:cNvSpPr>
              <a:spLocks noChangeShapeType="1"/>
            </p:cNvSpPr>
            <p:nvPr/>
          </p:nvSpPr>
          <p:spPr bwMode="auto">
            <a:xfrm flipV="1">
              <a:off x="5827" y="2856"/>
              <a:ext cx="1" cy="6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87" name="Line 255"/>
            <p:cNvSpPr>
              <a:spLocks noChangeShapeType="1"/>
            </p:cNvSpPr>
            <p:nvPr/>
          </p:nvSpPr>
          <p:spPr bwMode="auto">
            <a:xfrm flipV="1">
              <a:off x="5830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88" name="Line 256"/>
            <p:cNvSpPr>
              <a:spLocks noChangeShapeType="1"/>
            </p:cNvSpPr>
            <p:nvPr/>
          </p:nvSpPr>
          <p:spPr bwMode="auto">
            <a:xfrm flipV="1">
              <a:off x="5834" y="2863"/>
              <a:ext cx="1" cy="5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89" name="Line 257"/>
            <p:cNvSpPr>
              <a:spLocks noChangeShapeType="1"/>
            </p:cNvSpPr>
            <p:nvPr/>
          </p:nvSpPr>
          <p:spPr bwMode="auto">
            <a:xfrm flipV="1">
              <a:off x="5839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90" name="Line 258"/>
            <p:cNvSpPr>
              <a:spLocks noChangeShapeType="1"/>
            </p:cNvSpPr>
            <p:nvPr/>
          </p:nvSpPr>
          <p:spPr bwMode="auto">
            <a:xfrm flipV="1">
              <a:off x="5845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91" name="Line 259"/>
            <p:cNvSpPr>
              <a:spLocks noChangeShapeType="1"/>
            </p:cNvSpPr>
            <p:nvPr/>
          </p:nvSpPr>
          <p:spPr bwMode="auto">
            <a:xfrm flipV="1">
              <a:off x="5846" y="2844"/>
              <a:ext cx="1" cy="7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92" name="Line 260"/>
            <p:cNvSpPr>
              <a:spLocks noChangeShapeType="1"/>
            </p:cNvSpPr>
            <p:nvPr/>
          </p:nvSpPr>
          <p:spPr bwMode="auto">
            <a:xfrm flipV="1">
              <a:off x="5850" y="2858"/>
              <a:ext cx="1" cy="6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93" name="Line 261"/>
            <p:cNvSpPr>
              <a:spLocks noChangeShapeType="1"/>
            </p:cNvSpPr>
            <p:nvPr/>
          </p:nvSpPr>
          <p:spPr bwMode="auto">
            <a:xfrm flipV="1">
              <a:off x="5852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94" name="Line 262"/>
            <p:cNvSpPr>
              <a:spLocks noChangeShapeType="1"/>
            </p:cNvSpPr>
            <p:nvPr/>
          </p:nvSpPr>
          <p:spPr bwMode="auto">
            <a:xfrm flipV="1">
              <a:off x="5857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95" name="Line 263"/>
            <p:cNvSpPr>
              <a:spLocks noChangeShapeType="1"/>
            </p:cNvSpPr>
            <p:nvPr/>
          </p:nvSpPr>
          <p:spPr bwMode="auto">
            <a:xfrm flipV="1">
              <a:off x="5863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96" name="Line 264"/>
            <p:cNvSpPr>
              <a:spLocks noChangeShapeType="1"/>
            </p:cNvSpPr>
            <p:nvPr/>
          </p:nvSpPr>
          <p:spPr bwMode="auto">
            <a:xfrm flipV="1">
              <a:off x="5864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97" name="Line 265"/>
            <p:cNvSpPr>
              <a:spLocks noChangeShapeType="1"/>
            </p:cNvSpPr>
            <p:nvPr/>
          </p:nvSpPr>
          <p:spPr bwMode="auto">
            <a:xfrm flipV="1">
              <a:off x="5870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98" name="Line 266"/>
            <p:cNvSpPr>
              <a:spLocks noChangeShapeType="1"/>
            </p:cNvSpPr>
            <p:nvPr/>
          </p:nvSpPr>
          <p:spPr bwMode="auto">
            <a:xfrm flipV="1">
              <a:off x="5873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99" name="Line 267"/>
            <p:cNvSpPr>
              <a:spLocks noChangeShapeType="1"/>
            </p:cNvSpPr>
            <p:nvPr/>
          </p:nvSpPr>
          <p:spPr bwMode="auto">
            <a:xfrm flipV="1">
              <a:off x="5877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00" name="Line 268"/>
            <p:cNvSpPr>
              <a:spLocks noChangeShapeType="1"/>
            </p:cNvSpPr>
            <p:nvPr/>
          </p:nvSpPr>
          <p:spPr bwMode="auto">
            <a:xfrm flipV="1">
              <a:off x="5879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01" name="Line 269"/>
            <p:cNvSpPr>
              <a:spLocks noChangeShapeType="1"/>
            </p:cNvSpPr>
            <p:nvPr/>
          </p:nvSpPr>
          <p:spPr bwMode="auto">
            <a:xfrm flipV="1">
              <a:off x="5884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02" name="Line 270"/>
            <p:cNvSpPr>
              <a:spLocks noChangeShapeType="1"/>
            </p:cNvSpPr>
            <p:nvPr/>
          </p:nvSpPr>
          <p:spPr bwMode="auto">
            <a:xfrm flipV="1">
              <a:off x="5886" y="2793"/>
              <a:ext cx="1" cy="1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03" name="Line 271"/>
            <p:cNvSpPr>
              <a:spLocks noChangeShapeType="1"/>
            </p:cNvSpPr>
            <p:nvPr/>
          </p:nvSpPr>
          <p:spPr bwMode="auto">
            <a:xfrm flipV="1">
              <a:off x="5888" y="2793"/>
              <a:ext cx="1" cy="1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04" name="Line 272"/>
            <p:cNvSpPr>
              <a:spLocks noChangeShapeType="1"/>
            </p:cNvSpPr>
            <p:nvPr/>
          </p:nvSpPr>
          <p:spPr bwMode="auto">
            <a:xfrm flipV="1">
              <a:off x="5890" y="2841"/>
              <a:ext cx="1" cy="7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05" name="Line 273"/>
            <p:cNvSpPr>
              <a:spLocks noChangeShapeType="1"/>
            </p:cNvSpPr>
            <p:nvPr/>
          </p:nvSpPr>
          <p:spPr bwMode="auto">
            <a:xfrm flipV="1">
              <a:off x="5891" y="2864"/>
              <a:ext cx="1" cy="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06" name="Line 274"/>
            <p:cNvSpPr>
              <a:spLocks noChangeShapeType="1"/>
            </p:cNvSpPr>
            <p:nvPr/>
          </p:nvSpPr>
          <p:spPr bwMode="auto">
            <a:xfrm flipV="1">
              <a:off x="5897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07" name="Line 275"/>
            <p:cNvSpPr>
              <a:spLocks noChangeShapeType="1"/>
            </p:cNvSpPr>
            <p:nvPr/>
          </p:nvSpPr>
          <p:spPr bwMode="auto">
            <a:xfrm flipV="1">
              <a:off x="5906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08" name="Line 276"/>
            <p:cNvSpPr>
              <a:spLocks noChangeShapeType="1"/>
            </p:cNvSpPr>
            <p:nvPr/>
          </p:nvSpPr>
          <p:spPr bwMode="auto">
            <a:xfrm flipV="1">
              <a:off x="5907" y="2854"/>
              <a:ext cx="1" cy="6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09" name="Line 277"/>
            <p:cNvSpPr>
              <a:spLocks noChangeShapeType="1"/>
            </p:cNvSpPr>
            <p:nvPr/>
          </p:nvSpPr>
          <p:spPr bwMode="auto">
            <a:xfrm flipV="1">
              <a:off x="5911" y="2849"/>
              <a:ext cx="1" cy="7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10" name="Line 278"/>
            <p:cNvSpPr>
              <a:spLocks noChangeShapeType="1"/>
            </p:cNvSpPr>
            <p:nvPr/>
          </p:nvSpPr>
          <p:spPr bwMode="auto">
            <a:xfrm flipV="1">
              <a:off x="5915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11" name="Line 279"/>
            <p:cNvSpPr>
              <a:spLocks noChangeShapeType="1"/>
            </p:cNvSpPr>
            <p:nvPr/>
          </p:nvSpPr>
          <p:spPr bwMode="auto">
            <a:xfrm flipV="1">
              <a:off x="5916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12" name="Line 280"/>
            <p:cNvSpPr>
              <a:spLocks noChangeShapeType="1"/>
            </p:cNvSpPr>
            <p:nvPr/>
          </p:nvSpPr>
          <p:spPr bwMode="auto">
            <a:xfrm flipV="1">
              <a:off x="5920" y="2837"/>
              <a:ext cx="1" cy="83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13" name="Line 281"/>
            <p:cNvSpPr>
              <a:spLocks noChangeShapeType="1"/>
            </p:cNvSpPr>
            <p:nvPr/>
          </p:nvSpPr>
          <p:spPr bwMode="auto">
            <a:xfrm flipV="1">
              <a:off x="5922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14" name="Line 282"/>
            <p:cNvSpPr>
              <a:spLocks noChangeShapeType="1"/>
            </p:cNvSpPr>
            <p:nvPr/>
          </p:nvSpPr>
          <p:spPr bwMode="auto">
            <a:xfrm flipV="1">
              <a:off x="5924" y="2854"/>
              <a:ext cx="1" cy="6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15" name="Line 283"/>
            <p:cNvSpPr>
              <a:spLocks noChangeShapeType="1"/>
            </p:cNvSpPr>
            <p:nvPr/>
          </p:nvSpPr>
          <p:spPr bwMode="auto">
            <a:xfrm flipV="1">
              <a:off x="5929" y="2725"/>
              <a:ext cx="1" cy="19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16" name="Line 284"/>
            <p:cNvSpPr>
              <a:spLocks noChangeShapeType="1"/>
            </p:cNvSpPr>
            <p:nvPr/>
          </p:nvSpPr>
          <p:spPr bwMode="auto">
            <a:xfrm flipV="1">
              <a:off x="5931" y="2804"/>
              <a:ext cx="1" cy="11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17" name="Line 285"/>
            <p:cNvSpPr>
              <a:spLocks noChangeShapeType="1"/>
            </p:cNvSpPr>
            <p:nvPr/>
          </p:nvSpPr>
          <p:spPr bwMode="auto">
            <a:xfrm flipV="1">
              <a:off x="5936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18" name="Line 286"/>
            <p:cNvSpPr>
              <a:spLocks noChangeShapeType="1"/>
            </p:cNvSpPr>
            <p:nvPr/>
          </p:nvSpPr>
          <p:spPr bwMode="auto">
            <a:xfrm flipV="1">
              <a:off x="5951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19" name="Line 287"/>
            <p:cNvSpPr>
              <a:spLocks noChangeShapeType="1"/>
            </p:cNvSpPr>
            <p:nvPr/>
          </p:nvSpPr>
          <p:spPr bwMode="auto">
            <a:xfrm flipV="1">
              <a:off x="5954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20" name="Line 288"/>
            <p:cNvSpPr>
              <a:spLocks noChangeShapeType="1"/>
            </p:cNvSpPr>
            <p:nvPr/>
          </p:nvSpPr>
          <p:spPr bwMode="auto">
            <a:xfrm flipV="1">
              <a:off x="5958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21" name="Line 289"/>
            <p:cNvSpPr>
              <a:spLocks noChangeShapeType="1"/>
            </p:cNvSpPr>
            <p:nvPr/>
          </p:nvSpPr>
          <p:spPr bwMode="auto">
            <a:xfrm flipV="1">
              <a:off x="5960" y="2871"/>
              <a:ext cx="1" cy="4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22" name="Line 290"/>
            <p:cNvSpPr>
              <a:spLocks noChangeShapeType="1"/>
            </p:cNvSpPr>
            <p:nvPr/>
          </p:nvSpPr>
          <p:spPr bwMode="auto">
            <a:xfrm flipV="1">
              <a:off x="5976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23" name="Line 291"/>
            <p:cNvSpPr>
              <a:spLocks noChangeShapeType="1"/>
            </p:cNvSpPr>
            <p:nvPr/>
          </p:nvSpPr>
          <p:spPr bwMode="auto">
            <a:xfrm flipV="1">
              <a:off x="5978" y="2868"/>
              <a:ext cx="1" cy="5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24" name="Line 292"/>
            <p:cNvSpPr>
              <a:spLocks noChangeShapeType="1"/>
            </p:cNvSpPr>
            <p:nvPr/>
          </p:nvSpPr>
          <p:spPr bwMode="auto">
            <a:xfrm flipV="1">
              <a:off x="5981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25" name="Line 293"/>
            <p:cNvSpPr>
              <a:spLocks noChangeShapeType="1"/>
            </p:cNvSpPr>
            <p:nvPr/>
          </p:nvSpPr>
          <p:spPr bwMode="auto">
            <a:xfrm flipV="1">
              <a:off x="5988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26" name="Line 294"/>
            <p:cNvSpPr>
              <a:spLocks noChangeShapeType="1"/>
            </p:cNvSpPr>
            <p:nvPr/>
          </p:nvSpPr>
          <p:spPr bwMode="auto">
            <a:xfrm flipV="1">
              <a:off x="5994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27" name="Line 295"/>
            <p:cNvSpPr>
              <a:spLocks noChangeShapeType="1"/>
            </p:cNvSpPr>
            <p:nvPr/>
          </p:nvSpPr>
          <p:spPr bwMode="auto">
            <a:xfrm flipV="1">
              <a:off x="6001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28" name="Line 296"/>
            <p:cNvSpPr>
              <a:spLocks noChangeShapeType="1"/>
            </p:cNvSpPr>
            <p:nvPr/>
          </p:nvSpPr>
          <p:spPr bwMode="auto">
            <a:xfrm flipV="1">
              <a:off x="6037" y="2868"/>
              <a:ext cx="1" cy="5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29" name="Line 297"/>
            <p:cNvSpPr>
              <a:spLocks noChangeShapeType="1"/>
            </p:cNvSpPr>
            <p:nvPr/>
          </p:nvSpPr>
          <p:spPr bwMode="auto">
            <a:xfrm flipV="1">
              <a:off x="6040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30" name="Line 298"/>
            <p:cNvSpPr>
              <a:spLocks noChangeShapeType="1"/>
            </p:cNvSpPr>
            <p:nvPr/>
          </p:nvSpPr>
          <p:spPr bwMode="auto">
            <a:xfrm flipV="1">
              <a:off x="6044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31" name="Line 299"/>
            <p:cNvSpPr>
              <a:spLocks noChangeShapeType="1"/>
            </p:cNvSpPr>
            <p:nvPr/>
          </p:nvSpPr>
          <p:spPr bwMode="auto">
            <a:xfrm flipV="1">
              <a:off x="6051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32" name="Line 300"/>
            <p:cNvSpPr>
              <a:spLocks noChangeShapeType="1"/>
            </p:cNvSpPr>
            <p:nvPr/>
          </p:nvSpPr>
          <p:spPr bwMode="auto">
            <a:xfrm flipV="1">
              <a:off x="6055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33" name="Line 301"/>
            <p:cNvSpPr>
              <a:spLocks noChangeShapeType="1"/>
            </p:cNvSpPr>
            <p:nvPr/>
          </p:nvSpPr>
          <p:spPr bwMode="auto">
            <a:xfrm flipV="1">
              <a:off x="6073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34" name="Line 302"/>
            <p:cNvSpPr>
              <a:spLocks noChangeShapeType="1"/>
            </p:cNvSpPr>
            <p:nvPr/>
          </p:nvSpPr>
          <p:spPr bwMode="auto">
            <a:xfrm flipV="1">
              <a:off x="6082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35" name="Line 303"/>
            <p:cNvSpPr>
              <a:spLocks noChangeShapeType="1"/>
            </p:cNvSpPr>
            <p:nvPr/>
          </p:nvSpPr>
          <p:spPr bwMode="auto">
            <a:xfrm flipV="1">
              <a:off x="6089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36" name="Line 304"/>
            <p:cNvSpPr>
              <a:spLocks noChangeShapeType="1"/>
            </p:cNvSpPr>
            <p:nvPr/>
          </p:nvSpPr>
          <p:spPr bwMode="auto">
            <a:xfrm flipV="1">
              <a:off x="6110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37" name="Line 305"/>
            <p:cNvSpPr>
              <a:spLocks noChangeShapeType="1"/>
            </p:cNvSpPr>
            <p:nvPr/>
          </p:nvSpPr>
          <p:spPr bwMode="auto">
            <a:xfrm flipV="1">
              <a:off x="6116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38" name="Line 306"/>
            <p:cNvSpPr>
              <a:spLocks noChangeShapeType="1"/>
            </p:cNvSpPr>
            <p:nvPr/>
          </p:nvSpPr>
          <p:spPr bwMode="auto">
            <a:xfrm flipV="1">
              <a:off x="6137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39" name="Line 307"/>
            <p:cNvSpPr>
              <a:spLocks noChangeShapeType="1"/>
            </p:cNvSpPr>
            <p:nvPr/>
          </p:nvSpPr>
          <p:spPr bwMode="auto">
            <a:xfrm flipV="1">
              <a:off x="6161" y="2871"/>
              <a:ext cx="1" cy="4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67" name="Text Box 635"/>
            <p:cNvSpPr txBox="1">
              <a:spLocks noChangeArrowheads="1"/>
            </p:cNvSpPr>
            <p:nvPr/>
          </p:nvSpPr>
          <p:spPr bwMode="auto">
            <a:xfrm>
              <a:off x="5236" y="1575"/>
              <a:ext cx="31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ea typeface="Arial" pitchFamily="-65" charset="0"/>
                  <a:cs typeface="Arial" pitchFamily="-65" charset="0"/>
                </a:rPr>
                <a:t>MS</a:t>
              </a:r>
              <a:endParaRPr lang="en-US" sz="1400"/>
            </a:p>
          </p:txBody>
        </p:sp>
        <p:sp>
          <p:nvSpPr>
            <p:cNvPr id="121468" name="Line 636"/>
            <p:cNvSpPr>
              <a:spLocks noChangeShapeType="1"/>
            </p:cNvSpPr>
            <p:nvPr/>
          </p:nvSpPr>
          <p:spPr bwMode="auto">
            <a:xfrm rot="5400000">
              <a:off x="5011" y="1652"/>
              <a:ext cx="345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26" name="Freeform 694"/>
            <p:cNvSpPr>
              <a:spLocks/>
            </p:cNvSpPr>
            <p:nvPr/>
          </p:nvSpPr>
          <p:spPr bwMode="auto">
            <a:xfrm rot="-10646433">
              <a:off x="5209" y="2014"/>
              <a:ext cx="119" cy="10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9" y="103"/>
                </a:cxn>
                <a:cxn ang="0">
                  <a:pos x="119" y="0"/>
                </a:cxn>
              </a:cxnLst>
              <a:rect l="0" t="0" r="r" b="b"/>
              <a:pathLst>
                <a:path w="119" h="107">
                  <a:moveTo>
                    <a:pt x="0" y="22"/>
                  </a:moveTo>
                  <a:cubicBezTo>
                    <a:pt x="10" y="35"/>
                    <a:pt x="39" y="107"/>
                    <a:pt x="59" y="103"/>
                  </a:cubicBezTo>
                  <a:cubicBezTo>
                    <a:pt x="79" y="99"/>
                    <a:pt x="109" y="17"/>
                    <a:pt x="119" y="0"/>
                  </a:cubicBezTo>
                </a:path>
              </a:pathLst>
            </a:custGeom>
            <a:noFill/>
            <a:ln w="1905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27" name="Freeform 695"/>
            <p:cNvSpPr>
              <a:spLocks/>
            </p:cNvSpPr>
            <p:nvPr/>
          </p:nvSpPr>
          <p:spPr bwMode="auto">
            <a:xfrm>
              <a:off x="4921" y="2158"/>
              <a:ext cx="119" cy="10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9" y="103"/>
                </a:cxn>
                <a:cxn ang="0">
                  <a:pos x="119" y="0"/>
                </a:cxn>
              </a:cxnLst>
              <a:rect l="0" t="0" r="r" b="b"/>
              <a:pathLst>
                <a:path w="119" h="107">
                  <a:moveTo>
                    <a:pt x="0" y="22"/>
                  </a:moveTo>
                  <a:cubicBezTo>
                    <a:pt x="10" y="35"/>
                    <a:pt x="39" y="107"/>
                    <a:pt x="59" y="103"/>
                  </a:cubicBezTo>
                  <a:cubicBezTo>
                    <a:pt x="79" y="99"/>
                    <a:pt x="109" y="17"/>
                    <a:pt x="119" y="0"/>
                  </a:cubicBezTo>
                </a:path>
              </a:pathLst>
            </a:custGeom>
            <a:noFill/>
            <a:ln w="19050" cmpd="sng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28" name="Freeform 696"/>
            <p:cNvSpPr>
              <a:spLocks/>
            </p:cNvSpPr>
            <p:nvPr/>
          </p:nvSpPr>
          <p:spPr bwMode="auto">
            <a:xfrm>
              <a:off x="4656" y="2265"/>
              <a:ext cx="173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60" y="1"/>
                </a:cxn>
                <a:cxn ang="0">
                  <a:pos x="115" y="97"/>
                </a:cxn>
                <a:cxn ang="0">
                  <a:pos x="173" y="6"/>
                </a:cxn>
              </a:cxnLst>
              <a:rect l="0" t="0" r="r" b="b"/>
              <a:pathLst>
                <a:path w="173" h="104">
                  <a:moveTo>
                    <a:pt x="0" y="104"/>
                  </a:moveTo>
                  <a:cubicBezTo>
                    <a:pt x="10" y="87"/>
                    <a:pt x="40" y="2"/>
                    <a:pt x="60" y="1"/>
                  </a:cubicBezTo>
                  <a:cubicBezTo>
                    <a:pt x="79" y="0"/>
                    <a:pt x="96" y="96"/>
                    <a:pt x="115" y="97"/>
                  </a:cubicBezTo>
                  <a:cubicBezTo>
                    <a:pt x="134" y="97"/>
                    <a:pt x="163" y="21"/>
                    <a:pt x="173" y="6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19"/>
          <p:cNvGrpSpPr>
            <a:grpSpLocks/>
          </p:cNvGrpSpPr>
          <p:nvPr/>
        </p:nvGrpSpPr>
        <p:grpSpPr bwMode="auto">
          <a:xfrm>
            <a:off x="2905125" y="3048000"/>
            <a:ext cx="3403600" cy="1684338"/>
            <a:chOff x="1920" y="1920"/>
            <a:chExt cx="2413" cy="1061"/>
          </a:xfrm>
        </p:grpSpPr>
        <p:grpSp>
          <p:nvGrpSpPr>
            <p:cNvPr id="10" name="Group 621"/>
            <p:cNvGrpSpPr>
              <a:grpSpLocks/>
            </p:cNvGrpSpPr>
            <p:nvPr/>
          </p:nvGrpSpPr>
          <p:grpSpPr bwMode="auto">
            <a:xfrm>
              <a:off x="1920" y="1920"/>
              <a:ext cx="1680" cy="480"/>
              <a:chOff x="774" y="1536"/>
              <a:chExt cx="1920" cy="868"/>
            </a:xfrm>
          </p:grpSpPr>
          <p:sp>
            <p:nvSpPr>
              <p:cNvPr id="116334" name="Line 622"/>
              <p:cNvSpPr>
                <a:spLocks noChangeShapeType="1"/>
              </p:cNvSpPr>
              <p:nvPr/>
            </p:nvSpPr>
            <p:spPr bwMode="auto">
              <a:xfrm>
                <a:off x="774" y="2399"/>
                <a:ext cx="1920" cy="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35" name="Line 623"/>
              <p:cNvSpPr>
                <a:spLocks noChangeShapeType="1"/>
              </p:cNvSpPr>
              <p:nvPr/>
            </p:nvSpPr>
            <p:spPr bwMode="auto">
              <a:xfrm flipV="1">
                <a:off x="890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36" name="Line 624"/>
              <p:cNvSpPr>
                <a:spLocks noChangeShapeType="1"/>
              </p:cNvSpPr>
              <p:nvPr/>
            </p:nvSpPr>
            <p:spPr bwMode="auto">
              <a:xfrm flipV="1">
                <a:off x="918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37" name="Line 625"/>
              <p:cNvSpPr>
                <a:spLocks noChangeShapeType="1"/>
              </p:cNvSpPr>
              <p:nvPr/>
            </p:nvSpPr>
            <p:spPr bwMode="auto">
              <a:xfrm flipV="1">
                <a:off x="921" y="2268"/>
                <a:ext cx="1" cy="1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38" name="Line 626"/>
              <p:cNvSpPr>
                <a:spLocks noChangeShapeType="1"/>
              </p:cNvSpPr>
              <p:nvPr/>
            </p:nvSpPr>
            <p:spPr bwMode="auto">
              <a:xfrm flipV="1">
                <a:off x="929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39" name="Line 627"/>
              <p:cNvSpPr>
                <a:spLocks noChangeShapeType="1"/>
              </p:cNvSpPr>
              <p:nvPr/>
            </p:nvSpPr>
            <p:spPr bwMode="auto">
              <a:xfrm flipV="1">
                <a:off x="955" y="2358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40" name="Line 628"/>
              <p:cNvSpPr>
                <a:spLocks noChangeShapeType="1"/>
              </p:cNvSpPr>
              <p:nvPr/>
            </p:nvSpPr>
            <p:spPr bwMode="auto">
              <a:xfrm flipV="1">
                <a:off x="976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41" name="Line 629"/>
              <p:cNvSpPr>
                <a:spLocks noChangeShapeType="1"/>
              </p:cNvSpPr>
              <p:nvPr/>
            </p:nvSpPr>
            <p:spPr bwMode="auto">
              <a:xfrm flipV="1">
                <a:off x="978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42" name="Line 630"/>
              <p:cNvSpPr>
                <a:spLocks noChangeShapeType="1"/>
              </p:cNvSpPr>
              <p:nvPr/>
            </p:nvSpPr>
            <p:spPr bwMode="auto">
              <a:xfrm flipV="1">
                <a:off x="981" y="1877"/>
                <a:ext cx="1" cy="51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43" name="Line 631"/>
              <p:cNvSpPr>
                <a:spLocks noChangeShapeType="1"/>
              </p:cNvSpPr>
              <p:nvPr/>
            </p:nvSpPr>
            <p:spPr bwMode="auto">
              <a:xfrm flipV="1">
                <a:off x="983" y="2350"/>
                <a:ext cx="1" cy="41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44" name="Line 632"/>
              <p:cNvSpPr>
                <a:spLocks noChangeShapeType="1"/>
              </p:cNvSpPr>
              <p:nvPr/>
            </p:nvSpPr>
            <p:spPr bwMode="auto">
              <a:xfrm flipV="1">
                <a:off x="1015" y="2337"/>
                <a:ext cx="1" cy="5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45" name="Line 633"/>
              <p:cNvSpPr>
                <a:spLocks noChangeShapeType="1"/>
              </p:cNvSpPr>
              <p:nvPr/>
            </p:nvSpPr>
            <p:spPr bwMode="auto">
              <a:xfrm flipV="1">
                <a:off x="1041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46" name="Line 634"/>
              <p:cNvSpPr>
                <a:spLocks noChangeShapeType="1"/>
              </p:cNvSpPr>
              <p:nvPr/>
            </p:nvSpPr>
            <p:spPr bwMode="auto">
              <a:xfrm flipV="1">
                <a:off x="1101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47" name="Line 635"/>
              <p:cNvSpPr>
                <a:spLocks noChangeShapeType="1"/>
              </p:cNvSpPr>
              <p:nvPr/>
            </p:nvSpPr>
            <p:spPr bwMode="auto">
              <a:xfrm flipV="1">
                <a:off x="1102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48" name="Line 636"/>
              <p:cNvSpPr>
                <a:spLocks noChangeShapeType="1"/>
              </p:cNvSpPr>
              <p:nvPr/>
            </p:nvSpPr>
            <p:spPr bwMode="auto">
              <a:xfrm flipV="1">
                <a:off x="1112" y="2335"/>
                <a:ext cx="1" cy="5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49" name="Line 637"/>
              <p:cNvSpPr>
                <a:spLocks noChangeShapeType="1"/>
              </p:cNvSpPr>
              <p:nvPr/>
            </p:nvSpPr>
            <p:spPr bwMode="auto">
              <a:xfrm flipV="1">
                <a:off x="1115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50" name="Line 638"/>
              <p:cNvSpPr>
                <a:spLocks noChangeShapeType="1"/>
              </p:cNvSpPr>
              <p:nvPr/>
            </p:nvSpPr>
            <p:spPr bwMode="auto">
              <a:xfrm flipV="1">
                <a:off x="1125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51" name="Line 639"/>
              <p:cNvSpPr>
                <a:spLocks noChangeShapeType="1"/>
              </p:cNvSpPr>
              <p:nvPr/>
            </p:nvSpPr>
            <p:spPr bwMode="auto">
              <a:xfrm flipV="1">
                <a:off x="1128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52" name="Line 640"/>
              <p:cNvSpPr>
                <a:spLocks noChangeShapeType="1"/>
              </p:cNvSpPr>
              <p:nvPr/>
            </p:nvSpPr>
            <p:spPr bwMode="auto">
              <a:xfrm flipV="1">
                <a:off x="1131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53" name="Line 641"/>
              <p:cNvSpPr>
                <a:spLocks noChangeShapeType="1"/>
              </p:cNvSpPr>
              <p:nvPr/>
            </p:nvSpPr>
            <p:spPr bwMode="auto">
              <a:xfrm flipV="1">
                <a:off x="1157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54" name="Line 642"/>
              <p:cNvSpPr>
                <a:spLocks noChangeShapeType="1"/>
              </p:cNvSpPr>
              <p:nvPr/>
            </p:nvSpPr>
            <p:spPr bwMode="auto">
              <a:xfrm flipV="1">
                <a:off x="1175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55" name="Line 643"/>
              <p:cNvSpPr>
                <a:spLocks noChangeShapeType="1"/>
              </p:cNvSpPr>
              <p:nvPr/>
            </p:nvSpPr>
            <p:spPr bwMode="auto">
              <a:xfrm flipV="1">
                <a:off x="1196" y="2216"/>
                <a:ext cx="1" cy="17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56" name="Line 644"/>
              <p:cNvSpPr>
                <a:spLocks noChangeShapeType="1"/>
              </p:cNvSpPr>
              <p:nvPr/>
            </p:nvSpPr>
            <p:spPr bwMode="auto">
              <a:xfrm flipV="1">
                <a:off x="1198" y="2350"/>
                <a:ext cx="1" cy="41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57" name="Line 645"/>
              <p:cNvSpPr>
                <a:spLocks noChangeShapeType="1"/>
              </p:cNvSpPr>
              <p:nvPr/>
            </p:nvSpPr>
            <p:spPr bwMode="auto">
              <a:xfrm flipV="1">
                <a:off x="1222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58" name="Line 646"/>
              <p:cNvSpPr>
                <a:spLocks noChangeShapeType="1"/>
              </p:cNvSpPr>
              <p:nvPr/>
            </p:nvSpPr>
            <p:spPr bwMode="auto">
              <a:xfrm flipV="1">
                <a:off x="1225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59" name="Line 647"/>
              <p:cNvSpPr>
                <a:spLocks noChangeShapeType="1"/>
              </p:cNvSpPr>
              <p:nvPr/>
            </p:nvSpPr>
            <p:spPr bwMode="auto">
              <a:xfrm flipV="1">
                <a:off x="1228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60" name="Line 648"/>
              <p:cNvSpPr>
                <a:spLocks noChangeShapeType="1"/>
              </p:cNvSpPr>
              <p:nvPr/>
            </p:nvSpPr>
            <p:spPr bwMode="auto">
              <a:xfrm flipV="1">
                <a:off x="1233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61" name="Line 649"/>
              <p:cNvSpPr>
                <a:spLocks noChangeShapeType="1"/>
              </p:cNvSpPr>
              <p:nvPr/>
            </p:nvSpPr>
            <p:spPr bwMode="auto">
              <a:xfrm flipV="1">
                <a:off x="1246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62" name="Line 650"/>
              <p:cNvSpPr>
                <a:spLocks noChangeShapeType="1"/>
              </p:cNvSpPr>
              <p:nvPr/>
            </p:nvSpPr>
            <p:spPr bwMode="auto">
              <a:xfrm flipV="1">
                <a:off x="1274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63" name="Line 651"/>
              <p:cNvSpPr>
                <a:spLocks noChangeShapeType="1"/>
              </p:cNvSpPr>
              <p:nvPr/>
            </p:nvSpPr>
            <p:spPr bwMode="auto">
              <a:xfrm flipV="1">
                <a:off x="1277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64" name="Line 652"/>
              <p:cNvSpPr>
                <a:spLocks noChangeShapeType="1"/>
              </p:cNvSpPr>
              <p:nvPr/>
            </p:nvSpPr>
            <p:spPr bwMode="auto">
              <a:xfrm flipV="1">
                <a:off x="1279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65" name="Line 653"/>
              <p:cNvSpPr>
                <a:spLocks noChangeShapeType="1"/>
              </p:cNvSpPr>
              <p:nvPr/>
            </p:nvSpPr>
            <p:spPr bwMode="auto">
              <a:xfrm flipV="1">
                <a:off x="1283" y="2263"/>
                <a:ext cx="1" cy="128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66" name="Line 654"/>
              <p:cNvSpPr>
                <a:spLocks noChangeShapeType="1"/>
              </p:cNvSpPr>
              <p:nvPr/>
            </p:nvSpPr>
            <p:spPr bwMode="auto">
              <a:xfrm flipV="1">
                <a:off x="1285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67" name="Line 655"/>
              <p:cNvSpPr>
                <a:spLocks noChangeShapeType="1"/>
              </p:cNvSpPr>
              <p:nvPr/>
            </p:nvSpPr>
            <p:spPr bwMode="auto">
              <a:xfrm flipV="1">
                <a:off x="1301" y="2263"/>
                <a:ext cx="1" cy="128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68" name="Line 656"/>
              <p:cNvSpPr>
                <a:spLocks noChangeShapeType="1"/>
              </p:cNvSpPr>
              <p:nvPr/>
            </p:nvSpPr>
            <p:spPr bwMode="auto">
              <a:xfrm flipV="1">
                <a:off x="1304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69" name="Line 657"/>
              <p:cNvSpPr>
                <a:spLocks noChangeShapeType="1"/>
              </p:cNvSpPr>
              <p:nvPr/>
            </p:nvSpPr>
            <p:spPr bwMode="auto">
              <a:xfrm flipV="1">
                <a:off x="1321" y="2070"/>
                <a:ext cx="1" cy="321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70" name="Line 658"/>
              <p:cNvSpPr>
                <a:spLocks noChangeShapeType="1"/>
              </p:cNvSpPr>
              <p:nvPr/>
            </p:nvSpPr>
            <p:spPr bwMode="auto">
              <a:xfrm flipV="1">
                <a:off x="1324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71" name="Line 659"/>
              <p:cNvSpPr>
                <a:spLocks noChangeShapeType="1"/>
              </p:cNvSpPr>
              <p:nvPr/>
            </p:nvSpPr>
            <p:spPr bwMode="auto">
              <a:xfrm flipV="1">
                <a:off x="1325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72" name="Line 660"/>
              <p:cNvSpPr>
                <a:spLocks noChangeShapeType="1"/>
              </p:cNvSpPr>
              <p:nvPr/>
            </p:nvSpPr>
            <p:spPr bwMode="auto">
              <a:xfrm flipV="1">
                <a:off x="1329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73" name="Line 661"/>
              <p:cNvSpPr>
                <a:spLocks noChangeShapeType="1"/>
              </p:cNvSpPr>
              <p:nvPr/>
            </p:nvSpPr>
            <p:spPr bwMode="auto">
              <a:xfrm flipV="1">
                <a:off x="1335" y="2314"/>
                <a:ext cx="1" cy="77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74" name="Line 662"/>
              <p:cNvSpPr>
                <a:spLocks noChangeShapeType="1"/>
              </p:cNvSpPr>
              <p:nvPr/>
            </p:nvSpPr>
            <p:spPr bwMode="auto">
              <a:xfrm flipV="1">
                <a:off x="1337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75" name="Line 663"/>
              <p:cNvSpPr>
                <a:spLocks noChangeShapeType="1"/>
              </p:cNvSpPr>
              <p:nvPr/>
            </p:nvSpPr>
            <p:spPr bwMode="auto">
              <a:xfrm flipV="1">
                <a:off x="1338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76" name="Line 664"/>
              <p:cNvSpPr>
                <a:spLocks noChangeShapeType="1"/>
              </p:cNvSpPr>
              <p:nvPr/>
            </p:nvSpPr>
            <p:spPr bwMode="auto">
              <a:xfrm flipV="1">
                <a:off x="1340" y="2286"/>
                <a:ext cx="1" cy="10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77" name="Line 665"/>
              <p:cNvSpPr>
                <a:spLocks noChangeShapeType="1"/>
              </p:cNvSpPr>
              <p:nvPr/>
            </p:nvSpPr>
            <p:spPr bwMode="auto">
              <a:xfrm flipV="1">
                <a:off x="1358" y="2239"/>
                <a:ext cx="1" cy="152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78" name="Line 666"/>
              <p:cNvSpPr>
                <a:spLocks noChangeShapeType="1"/>
              </p:cNvSpPr>
              <p:nvPr/>
            </p:nvSpPr>
            <p:spPr bwMode="auto">
              <a:xfrm flipV="1">
                <a:off x="1359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79" name="Line 667"/>
              <p:cNvSpPr>
                <a:spLocks noChangeShapeType="1"/>
              </p:cNvSpPr>
              <p:nvPr/>
            </p:nvSpPr>
            <p:spPr bwMode="auto">
              <a:xfrm flipV="1">
                <a:off x="1372" y="2221"/>
                <a:ext cx="1" cy="17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80" name="Line 668"/>
              <p:cNvSpPr>
                <a:spLocks noChangeShapeType="1"/>
              </p:cNvSpPr>
              <p:nvPr/>
            </p:nvSpPr>
            <p:spPr bwMode="auto">
              <a:xfrm flipV="1">
                <a:off x="1376" y="2358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81" name="Line 669"/>
              <p:cNvSpPr>
                <a:spLocks noChangeShapeType="1"/>
              </p:cNvSpPr>
              <p:nvPr/>
            </p:nvSpPr>
            <p:spPr bwMode="auto">
              <a:xfrm flipV="1">
                <a:off x="1402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82" name="Line 670"/>
              <p:cNvSpPr>
                <a:spLocks noChangeShapeType="1"/>
              </p:cNvSpPr>
              <p:nvPr/>
            </p:nvSpPr>
            <p:spPr bwMode="auto">
              <a:xfrm flipV="1">
                <a:off x="1411" y="2337"/>
                <a:ext cx="1" cy="5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83" name="Line 671"/>
              <p:cNvSpPr>
                <a:spLocks noChangeShapeType="1"/>
              </p:cNvSpPr>
              <p:nvPr/>
            </p:nvSpPr>
            <p:spPr bwMode="auto">
              <a:xfrm flipV="1">
                <a:off x="1414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84" name="Line 672"/>
              <p:cNvSpPr>
                <a:spLocks noChangeShapeType="1"/>
              </p:cNvSpPr>
              <p:nvPr/>
            </p:nvSpPr>
            <p:spPr bwMode="auto">
              <a:xfrm flipV="1">
                <a:off x="1423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85" name="Line 673"/>
              <p:cNvSpPr>
                <a:spLocks noChangeShapeType="1"/>
              </p:cNvSpPr>
              <p:nvPr/>
            </p:nvSpPr>
            <p:spPr bwMode="auto">
              <a:xfrm flipV="1">
                <a:off x="1442" y="2232"/>
                <a:ext cx="1" cy="159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86" name="Line 674"/>
              <p:cNvSpPr>
                <a:spLocks noChangeShapeType="1"/>
              </p:cNvSpPr>
              <p:nvPr/>
            </p:nvSpPr>
            <p:spPr bwMode="auto">
              <a:xfrm flipV="1">
                <a:off x="1444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87" name="Line 675"/>
              <p:cNvSpPr>
                <a:spLocks noChangeShapeType="1"/>
              </p:cNvSpPr>
              <p:nvPr/>
            </p:nvSpPr>
            <p:spPr bwMode="auto">
              <a:xfrm flipV="1">
                <a:off x="1445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88" name="Line 676"/>
              <p:cNvSpPr>
                <a:spLocks noChangeShapeType="1"/>
              </p:cNvSpPr>
              <p:nvPr/>
            </p:nvSpPr>
            <p:spPr bwMode="auto">
              <a:xfrm flipV="1">
                <a:off x="1452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89" name="Line 677"/>
              <p:cNvSpPr>
                <a:spLocks noChangeShapeType="1"/>
              </p:cNvSpPr>
              <p:nvPr/>
            </p:nvSpPr>
            <p:spPr bwMode="auto">
              <a:xfrm flipV="1">
                <a:off x="1469" y="2229"/>
                <a:ext cx="1" cy="162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90" name="Line 678"/>
              <p:cNvSpPr>
                <a:spLocks noChangeShapeType="1"/>
              </p:cNvSpPr>
              <p:nvPr/>
            </p:nvSpPr>
            <p:spPr bwMode="auto">
              <a:xfrm flipV="1">
                <a:off x="1471" y="2116"/>
                <a:ext cx="1" cy="27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91" name="Line 679"/>
              <p:cNvSpPr>
                <a:spLocks noChangeShapeType="1"/>
              </p:cNvSpPr>
              <p:nvPr/>
            </p:nvSpPr>
            <p:spPr bwMode="auto">
              <a:xfrm flipV="1">
                <a:off x="1474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92" name="Line 680"/>
              <p:cNvSpPr>
                <a:spLocks noChangeShapeType="1"/>
              </p:cNvSpPr>
              <p:nvPr/>
            </p:nvSpPr>
            <p:spPr bwMode="auto">
              <a:xfrm flipV="1">
                <a:off x="1479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93" name="Line 681"/>
              <p:cNvSpPr>
                <a:spLocks noChangeShapeType="1"/>
              </p:cNvSpPr>
              <p:nvPr/>
            </p:nvSpPr>
            <p:spPr bwMode="auto">
              <a:xfrm flipV="1">
                <a:off x="1482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94" name="Line 682"/>
              <p:cNvSpPr>
                <a:spLocks noChangeShapeType="1"/>
              </p:cNvSpPr>
              <p:nvPr/>
            </p:nvSpPr>
            <p:spPr bwMode="auto">
              <a:xfrm flipV="1">
                <a:off x="1490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95" name="Line 683"/>
              <p:cNvSpPr>
                <a:spLocks noChangeShapeType="1"/>
              </p:cNvSpPr>
              <p:nvPr/>
            </p:nvSpPr>
            <p:spPr bwMode="auto">
              <a:xfrm flipV="1">
                <a:off x="1502" y="2350"/>
                <a:ext cx="1" cy="41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96" name="Line 684"/>
              <p:cNvSpPr>
                <a:spLocks noChangeShapeType="1"/>
              </p:cNvSpPr>
              <p:nvPr/>
            </p:nvSpPr>
            <p:spPr bwMode="auto">
              <a:xfrm flipV="1">
                <a:off x="1503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97" name="Line 685"/>
              <p:cNvSpPr>
                <a:spLocks noChangeShapeType="1"/>
              </p:cNvSpPr>
              <p:nvPr/>
            </p:nvSpPr>
            <p:spPr bwMode="auto">
              <a:xfrm flipV="1">
                <a:off x="1505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98" name="Line 686"/>
              <p:cNvSpPr>
                <a:spLocks noChangeShapeType="1"/>
              </p:cNvSpPr>
              <p:nvPr/>
            </p:nvSpPr>
            <p:spPr bwMode="auto">
              <a:xfrm flipV="1">
                <a:off x="1510" y="1671"/>
                <a:ext cx="1" cy="72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99" name="Line 687"/>
              <p:cNvSpPr>
                <a:spLocks noChangeShapeType="1"/>
              </p:cNvSpPr>
              <p:nvPr/>
            </p:nvSpPr>
            <p:spPr bwMode="auto">
              <a:xfrm flipV="1">
                <a:off x="1512" y="2322"/>
                <a:ext cx="1" cy="69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00" name="Line 688"/>
              <p:cNvSpPr>
                <a:spLocks noChangeShapeType="1"/>
              </p:cNvSpPr>
              <p:nvPr/>
            </p:nvSpPr>
            <p:spPr bwMode="auto">
              <a:xfrm flipV="1">
                <a:off x="1515" y="2337"/>
                <a:ext cx="1" cy="5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01" name="Line 689"/>
              <p:cNvSpPr>
                <a:spLocks noChangeShapeType="1"/>
              </p:cNvSpPr>
              <p:nvPr/>
            </p:nvSpPr>
            <p:spPr bwMode="auto">
              <a:xfrm flipV="1">
                <a:off x="1516" y="2350"/>
                <a:ext cx="1" cy="41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02" name="Line 690"/>
              <p:cNvSpPr>
                <a:spLocks noChangeShapeType="1"/>
              </p:cNvSpPr>
              <p:nvPr/>
            </p:nvSpPr>
            <p:spPr bwMode="auto">
              <a:xfrm flipV="1">
                <a:off x="1523" y="2337"/>
                <a:ext cx="1" cy="5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03" name="Line 691"/>
              <p:cNvSpPr>
                <a:spLocks noChangeShapeType="1"/>
              </p:cNvSpPr>
              <p:nvPr/>
            </p:nvSpPr>
            <p:spPr bwMode="auto">
              <a:xfrm flipV="1">
                <a:off x="1524" y="2365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04" name="Line 692"/>
              <p:cNvSpPr>
                <a:spLocks noChangeShapeType="1"/>
              </p:cNvSpPr>
              <p:nvPr/>
            </p:nvSpPr>
            <p:spPr bwMode="auto">
              <a:xfrm flipV="1">
                <a:off x="1529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05" name="Line 693"/>
              <p:cNvSpPr>
                <a:spLocks noChangeShapeType="1"/>
              </p:cNvSpPr>
              <p:nvPr/>
            </p:nvSpPr>
            <p:spPr bwMode="auto">
              <a:xfrm flipV="1">
                <a:off x="1539" y="2365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06" name="Line 694"/>
              <p:cNvSpPr>
                <a:spLocks noChangeShapeType="1"/>
              </p:cNvSpPr>
              <p:nvPr/>
            </p:nvSpPr>
            <p:spPr bwMode="auto">
              <a:xfrm flipV="1">
                <a:off x="1544" y="1653"/>
                <a:ext cx="1" cy="738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07" name="Line 695"/>
              <p:cNvSpPr>
                <a:spLocks noChangeShapeType="1"/>
              </p:cNvSpPr>
              <p:nvPr/>
            </p:nvSpPr>
            <p:spPr bwMode="auto">
              <a:xfrm flipV="1">
                <a:off x="1545" y="2365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08" name="Line 696"/>
              <p:cNvSpPr>
                <a:spLocks noChangeShapeType="1"/>
              </p:cNvSpPr>
              <p:nvPr/>
            </p:nvSpPr>
            <p:spPr bwMode="auto">
              <a:xfrm flipV="1">
                <a:off x="1547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09" name="Line 697"/>
              <p:cNvSpPr>
                <a:spLocks noChangeShapeType="1"/>
              </p:cNvSpPr>
              <p:nvPr/>
            </p:nvSpPr>
            <p:spPr bwMode="auto">
              <a:xfrm flipV="1">
                <a:off x="1552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10" name="Line 698"/>
              <p:cNvSpPr>
                <a:spLocks noChangeShapeType="1"/>
              </p:cNvSpPr>
              <p:nvPr/>
            </p:nvSpPr>
            <p:spPr bwMode="auto">
              <a:xfrm flipV="1">
                <a:off x="1555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11" name="Line 699"/>
              <p:cNvSpPr>
                <a:spLocks noChangeShapeType="1"/>
              </p:cNvSpPr>
              <p:nvPr/>
            </p:nvSpPr>
            <p:spPr bwMode="auto">
              <a:xfrm flipV="1">
                <a:off x="1560" y="2358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12" name="Line 700"/>
              <p:cNvSpPr>
                <a:spLocks noChangeShapeType="1"/>
              </p:cNvSpPr>
              <p:nvPr/>
            </p:nvSpPr>
            <p:spPr bwMode="auto">
              <a:xfrm flipV="1">
                <a:off x="1562" y="1536"/>
                <a:ext cx="1" cy="85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13" name="Line 701"/>
              <p:cNvSpPr>
                <a:spLocks noChangeShapeType="1"/>
              </p:cNvSpPr>
              <p:nvPr/>
            </p:nvSpPr>
            <p:spPr bwMode="auto">
              <a:xfrm flipV="1">
                <a:off x="1565" y="2275"/>
                <a:ext cx="1" cy="11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14" name="Line 702"/>
              <p:cNvSpPr>
                <a:spLocks noChangeShapeType="1"/>
              </p:cNvSpPr>
              <p:nvPr/>
            </p:nvSpPr>
            <p:spPr bwMode="auto">
              <a:xfrm flipV="1">
                <a:off x="1576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15" name="Line 703"/>
              <p:cNvSpPr>
                <a:spLocks noChangeShapeType="1"/>
              </p:cNvSpPr>
              <p:nvPr/>
            </p:nvSpPr>
            <p:spPr bwMode="auto">
              <a:xfrm flipV="1">
                <a:off x="1589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16" name="Line 704"/>
              <p:cNvSpPr>
                <a:spLocks noChangeShapeType="1"/>
              </p:cNvSpPr>
              <p:nvPr/>
            </p:nvSpPr>
            <p:spPr bwMode="auto">
              <a:xfrm flipV="1">
                <a:off x="1592" y="2350"/>
                <a:ext cx="1" cy="41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17" name="Line 705"/>
              <p:cNvSpPr>
                <a:spLocks noChangeShapeType="1"/>
              </p:cNvSpPr>
              <p:nvPr/>
            </p:nvSpPr>
            <p:spPr bwMode="auto">
              <a:xfrm flipV="1">
                <a:off x="1594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18" name="Line 706"/>
              <p:cNvSpPr>
                <a:spLocks noChangeShapeType="1"/>
              </p:cNvSpPr>
              <p:nvPr/>
            </p:nvSpPr>
            <p:spPr bwMode="auto">
              <a:xfrm flipV="1">
                <a:off x="1613" y="2165"/>
                <a:ext cx="1" cy="22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19" name="Line 707"/>
              <p:cNvSpPr>
                <a:spLocks noChangeShapeType="1"/>
              </p:cNvSpPr>
              <p:nvPr/>
            </p:nvSpPr>
            <p:spPr bwMode="auto">
              <a:xfrm flipV="1">
                <a:off x="1617" y="2365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20" name="Line 708"/>
              <p:cNvSpPr>
                <a:spLocks noChangeShapeType="1"/>
              </p:cNvSpPr>
              <p:nvPr/>
            </p:nvSpPr>
            <p:spPr bwMode="auto">
              <a:xfrm flipV="1">
                <a:off x="1620" y="2335"/>
                <a:ext cx="1" cy="5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21" name="Line 709"/>
              <p:cNvSpPr>
                <a:spLocks noChangeShapeType="1"/>
              </p:cNvSpPr>
              <p:nvPr/>
            </p:nvSpPr>
            <p:spPr bwMode="auto">
              <a:xfrm flipV="1">
                <a:off x="1623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22" name="Line 710"/>
              <p:cNvSpPr>
                <a:spLocks noChangeShapeType="1"/>
              </p:cNvSpPr>
              <p:nvPr/>
            </p:nvSpPr>
            <p:spPr bwMode="auto">
              <a:xfrm flipV="1">
                <a:off x="1631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23" name="Line 711"/>
              <p:cNvSpPr>
                <a:spLocks noChangeShapeType="1"/>
              </p:cNvSpPr>
              <p:nvPr/>
            </p:nvSpPr>
            <p:spPr bwMode="auto">
              <a:xfrm flipV="1">
                <a:off x="1634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24" name="Line 712"/>
              <p:cNvSpPr>
                <a:spLocks noChangeShapeType="1"/>
              </p:cNvSpPr>
              <p:nvPr/>
            </p:nvSpPr>
            <p:spPr bwMode="auto">
              <a:xfrm flipV="1">
                <a:off x="1649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25" name="Line 713"/>
              <p:cNvSpPr>
                <a:spLocks noChangeShapeType="1"/>
              </p:cNvSpPr>
              <p:nvPr/>
            </p:nvSpPr>
            <p:spPr bwMode="auto">
              <a:xfrm flipV="1">
                <a:off x="1651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26" name="Line 714"/>
              <p:cNvSpPr>
                <a:spLocks noChangeShapeType="1"/>
              </p:cNvSpPr>
              <p:nvPr/>
            </p:nvSpPr>
            <p:spPr bwMode="auto">
              <a:xfrm flipV="1">
                <a:off x="1652" y="1931"/>
                <a:ext cx="1" cy="46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27" name="Line 715"/>
              <p:cNvSpPr>
                <a:spLocks noChangeShapeType="1"/>
              </p:cNvSpPr>
              <p:nvPr/>
            </p:nvSpPr>
            <p:spPr bwMode="auto">
              <a:xfrm flipV="1">
                <a:off x="1654" y="2314"/>
                <a:ext cx="1" cy="77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28" name="Line 716"/>
              <p:cNvSpPr>
                <a:spLocks noChangeShapeType="1"/>
              </p:cNvSpPr>
              <p:nvPr/>
            </p:nvSpPr>
            <p:spPr bwMode="auto">
              <a:xfrm flipV="1">
                <a:off x="1657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29" name="Line 717"/>
              <p:cNvSpPr>
                <a:spLocks noChangeShapeType="1"/>
              </p:cNvSpPr>
              <p:nvPr/>
            </p:nvSpPr>
            <p:spPr bwMode="auto">
              <a:xfrm flipV="1">
                <a:off x="1680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30" name="Line 718"/>
              <p:cNvSpPr>
                <a:spLocks noChangeShapeType="1"/>
              </p:cNvSpPr>
              <p:nvPr/>
            </p:nvSpPr>
            <p:spPr bwMode="auto">
              <a:xfrm flipV="1">
                <a:off x="1691" y="2322"/>
                <a:ext cx="1" cy="69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31" name="Line 719"/>
              <p:cNvSpPr>
                <a:spLocks noChangeShapeType="1"/>
              </p:cNvSpPr>
              <p:nvPr/>
            </p:nvSpPr>
            <p:spPr bwMode="auto">
              <a:xfrm flipV="1">
                <a:off x="1693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32" name="Line 720"/>
              <p:cNvSpPr>
                <a:spLocks noChangeShapeType="1"/>
              </p:cNvSpPr>
              <p:nvPr/>
            </p:nvSpPr>
            <p:spPr bwMode="auto">
              <a:xfrm flipV="1">
                <a:off x="1694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33" name="Line 721"/>
              <p:cNvSpPr>
                <a:spLocks noChangeShapeType="1"/>
              </p:cNvSpPr>
              <p:nvPr/>
            </p:nvSpPr>
            <p:spPr bwMode="auto">
              <a:xfrm flipV="1">
                <a:off x="1699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34" name="Line 722"/>
              <p:cNvSpPr>
                <a:spLocks noChangeShapeType="1"/>
              </p:cNvSpPr>
              <p:nvPr/>
            </p:nvSpPr>
            <p:spPr bwMode="auto">
              <a:xfrm flipV="1">
                <a:off x="1727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35" name="Line 723"/>
              <p:cNvSpPr>
                <a:spLocks noChangeShapeType="1"/>
              </p:cNvSpPr>
              <p:nvPr/>
            </p:nvSpPr>
            <p:spPr bwMode="auto">
              <a:xfrm flipV="1">
                <a:off x="1744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36" name="Line 724"/>
              <p:cNvSpPr>
                <a:spLocks noChangeShapeType="1"/>
              </p:cNvSpPr>
              <p:nvPr/>
            </p:nvSpPr>
            <p:spPr bwMode="auto">
              <a:xfrm flipV="1">
                <a:off x="1751" y="1931"/>
                <a:ext cx="1" cy="46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37" name="Line 725"/>
              <p:cNvSpPr>
                <a:spLocks noChangeShapeType="1"/>
              </p:cNvSpPr>
              <p:nvPr/>
            </p:nvSpPr>
            <p:spPr bwMode="auto">
              <a:xfrm flipV="1">
                <a:off x="1753" y="2322"/>
                <a:ext cx="1" cy="69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38" name="Line 726"/>
              <p:cNvSpPr>
                <a:spLocks noChangeShapeType="1"/>
              </p:cNvSpPr>
              <p:nvPr/>
            </p:nvSpPr>
            <p:spPr bwMode="auto">
              <a:xfrm flipV="1">
                <a:off x="1765" y="2291"/>
                <a:ext cx="1" cy="10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39" name="Line 727"/>
              <p:cNvSpPr>
                <a:spLocks noChangeShapeType="1"/>
              </p:cNvSpPr>
              <p:nvPr/>
            </p:nvSpPr>
            <p:spPr bwMode="auto">
              <a:xfrm flipV="1">
                <a:off x="1767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40" name="Line 728"/>
              <p:cNvSpPr>
                <a:spLocks noChangeShapeType="1"/>
              </p:cNvSpPr>
              <p:nvPr/>
            </p:nvSpPr>
            <p:spPr bwMode="auto">
              <a:xfrm flipV="1">
                <a:off x="1786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41" name="Line 729"/>
              <p:cNvSpPr>
                <a:spLocks noChangeShapeType="1"/>
              </p:cNvSpPr>
              <p:nvPr/>
            </p:nvSpPr>
            <p:spPr bwMode="auto">
              <a:xfrm flipV="1">
                <a:off x="1801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42" name="Line 730"/>
              <p:cNvSpPr>
                <a:spLocks noChangeShapeType="1"/>
              </p:cNvSpPr>
              <p:nvPr/>
            </p:nvSpPr>
            <p:spPr bwMode="auto">
              <a:xfrm flipV="1">
                <a:off x="1804" y="2337"/>
                <a:ext cx="1" cy="5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43" name="Line 731"/>
              <p:cNvSpPr>
                <a:spLocks noChangeShapeType="1"/>
              </p:cNvSpPr>
              <p:nvPr/>
            </p:nvSpPr>
            <p:spPr bwMode="auto">
              <a:xfrm flipV="1">
                <a:off x="1806" y="2358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44" name="Line 732"/>
              <p:cNvSpPr>
                <a:spLocks noChangeShapeType="1"/>
              </p:cNvSpPr>
              <p:nvPr/>
            </p:nvSpPr>
            <p:spPr bwMode="auto">
              <a:xfrm flipV="1">
                <a:off x="1811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45" name="Line 733"/>
              <p:cNvSpPr>
                <a:spLocks noChangeShapeType="1"/>
              </p:cNvSpPr>
              <p:nvPr/>
            </p:nvSpPr>
            <p:spPr bwMode="auto">
              <a:xfrm flipV="1">
                <a:off x="1832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46" name="Line 734"/>
              <p:cNvSpPr>
                <a:spLocks noChangeShapeType="1"/>
              </p:cNvSpPr>
              <p:nvPr/>
            </p:nvSpPr>
            <p:spPr bwMode="auto">
              <a:xfrm flipV="1">
                <a:off x="1838" y="2350"/>
                <a:ext cx="1" cy="41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47" name="Line 735"/>
              <p:cNvSpPr>
                <a:spLocks noChangeShapeType="1"/>
              </p:cNvSpPr>
              <p:nvPr/>
            </p:nvSpPr>
            <p:spPr bwMode="auto">
              <a:xfrm flipV="1">
                <a:off x="1840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48" name="Line 736"/>
              <p:cNvSpPr>
                <a:spLocks noChangeShapeType="1"/>
              </p:cNvSpPr>
              <p:nvPr/>
            </p:nvSpPr>
            <p:spPr bwMode="auto">
              <a:xfrm flipV="1">
                <a:off x="1843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49" name="Line 737"/>
              <p:cNvSpPr>
                <a:spLocks noChangeShapeType="1"/>
              </p:cNvSpPr>
              <p:nvPr/>
            </p:nvSpPr>
            <p:spPr bwMode="auto">
              <a:xfrm flipV="1">
                <a:off x="1858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50" name="Line 738"/>
              <p:cNvSpPr>
                <a:spLocks noChangeShapeType="1"/>
              </p:cNvSpPr>
              <p:nvPr/>
            </p:nvSpPr>
            <p:spPr bwMode="auto">
              <a:xfrm flipV="1">
                <a:off x="1869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51" name="Line 739"/>
              <p:cNvSpPr>
                <a:spLocks noChangeShapeType="1"/>
              </p:cNvSpPr>
              <p:nvPr/>
            </p:nvSpPr>
            <p:spPr bwMode="auto">
              <a:xfrm flipV="1">
                <a:off x="1877" y="2358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52" name="Line 740"/>
              <p:cNvSpPr>
                <a:spLocks noChangeShapeType="1"/>
              </p:cNvSpPr>
              <p:nvPr/>
            </p:nvSpPr>
            <p:spPr bwMode="auto">
              <a:xfrm flipV="1">
                <a:off x="1879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53" name="Line 741"/>
              <p:cNvSpPr>
                <a:spLocks noChangeShapeType="1"/>
              </p:cNvSpPr>
              <p:nvPr/>
            </p:nvSpPr>
            <p:spPr bwMode="auto">
              <a:xfrm flipV="1">
                <a:off x="1934" y="2337"/>
                <a:ext cx="1" cy="5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54" name="Line 742"/>
              <p:cNvSpPr>
                <a:spLocks noChangeShapeType="1"/>
              </p:cNvSpPr>
              <p:nvPr/>
            </p:nvSpPr>
            <p:spPr bwMode="auto">
              <a:xfrm flipV="1">
                <a:off x="1937" y="2365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55" name="Line 743"/>
              <p:cNvSpPr>
                <a:spLocks noChangeShapeType="1"/>
              </p:cNvSpPr>
              <p:nvPr/>
            </p:nvSpPr>
            <p:spPr bwMode="auto">
              <a:xfrm flipV="1">
                <a:off x="1940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56" name="Line 744"/>
              <p:cNvSpPr>
                <a:spLocks noChangeShapeType="1"/>
              </p:cNvSpPr>
              <p:nvPr/>
            </p:nvSpPr>
            <p:spPr bwMode="auto">
              <a:xfrm flipV="1">
                <a:off x="1953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57" name="Line 745"/>
              <p:cNvSpPr>
                <a:spLocks noChangeShapeType="1"/>
              </p:cNvSpPr>
              <p:nvPr/>
            </p:nvSpPr>
            <p:spPr bwMode="auto">
              <a:xfrm flipV="1">
                <a:off x="1966" y="2095"/>
                <a:ext cx="1" cy="29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58" name="Line 746"/>
              <p:cNvSpPr>
                <a:spLocks noChangeShapeType="1"/>
              </p:cNvSpPr>
              <p:nvPr/>
            </p:nvSpPr>
            <p:spPr bwMode="auto">
              <a:xfrm flipV="1">
                <a:off x="1968" y="2304"/>
                <a:ext cx="1" cy="87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59" name="Line 747"/>
              <p:cNvSpPr>
                <a:spLocks noChangeShapeType="1"/>
              </p:cNvSpPr>
              <p:nvPr/>
            </p:nvSpPr>
            <p:spPr bwMode="auto">
              <a:xfrm flipV="1">
                <a:off x="1973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60" name="Line 748"/>
              <p:cNvSpPr>
                <a:spLocks noChangeShapeType="1"/>
              </p:cNvSpPr>
              <p:nvPr/>
            </p:nvSpPr>
            <p:spPr bwMode="auto">
              <a:xfrm flipV="1">
                <a:off x="1979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61" name="Line 749"/>
              <p:cNvSpPr>
                <a:spLocks noChangeShapeType="1"/>
              </p:cNvSpPr>
              <p:nvPr/>
            </p:nvSpPr>
            <p:spPr bwMode="auto">
              <a:xfrm flipV="1">
                <a:off x="1981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62" name="Line 750"/>
              <p:cNvSpPr>
                <a:spLocks noChangeShapeType="1"/>
              </p:cNvSpPr>
              <p:nvPr/>
            </p:nvSpPr>
            <p:spPr bwMode="auto">
              <a:xfrm flipV="1">
                <a:off x="1992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63" name="Line 751"/>
              <p:cNvSpPr>
                <a:spLocks noChangeShapeType="1"/>
              </p:cNvSpPr>
              <p:nvPr/>
            </p:nvSpPr>
            <p:spPr bwMode="auto">
              <a:xfrm flipV="1">
                <a:off x="2011" y="2327"/>
                <a:ext cx="1" cy="6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64" name="Line 752"/>
              <p:cNvSpPr>
                <a:spLocks noChangeShapeType="1"/>
              </p:cNvSpPr>
              <p:nvPr/>
            </p:nvSpPr>
            <p:spPr bwMode="auto">
              <a:xfrm flipV="1">
                <a:off x="2013" y="2358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65" name="Line 753"/>
              <p:cNvSpPr>
                <a:spLocks noChangeShapeType="1"/>
              </p:cNvSpPr>
              <p:nvPr/>
            </p:nvSpPr>
            <p:spPr bwMode="auto">
              <a:xfrm flipV="1">
                <a:off x="2029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66" name="Line 754"/>
              <p:cNvSpPr>
                <a:spLocks noChangeShapeType="1"/>
              </p:cNvSpPr>
              <p:nvPr/>
            </p:nvSpPr>
            <p:spPr bwMode="auto">
              <a:xfrm flipV="1">
                <a:off x="2047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67" name="Line 755"/>
              <p:cNvSpPr>
                <a:spLocks noChangeShapeType="1"/>
              </p:cNvSpPr>
              <p:nvPr/>
            </p:nvSpPr>
            <p:spPr bwMode="auto">
              <a:xfrm flipV="1">
                <a:off x="2050" y="2358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68" name="Line 756"/>
              <p:cNvSpPr>
                <a:spLocks noChangeShapeType="1"/>
              </p:cNvSpPr>
              <p:nvPr/>
            </p:nvSpPr>
            <p:spPr bwMode="auto">
              <a:xfrm flipV="1">
                <a:off x="2071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69" name="Line 757"/>
              <p:cNvSpPr>
                <a:spLocks noChangeShapeType="1"/>
              </p:cNvSpPr>
              <p:nvPr/>
            </p:nvSpPr>
            <p:spPr bwMode="auto">
              <a:xfrm flipV="1">
                <a:off x="2074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70" name="Line 758"/>
              <p:cNvSpPr>
                <a:spLocks noChangeShapeType="1"/>
              </p:cNvSpPr>
              <p:nvPr/>
            </p:nvSpPr>
            <p:spPr bwMode="auto">
              <a:xfrm flipV="1">
                <a:off x="2105" y="2314"/>
                <a:ext cx="1" cy="77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71" name="Line 759"/>
              <p:cNvSpPr>
                <a:spLocks noChangeShapeType="1"/>
              </p:cNvSpPr>
              <p:nvPr/>
            </p:nvSpPr>
            <p:spPr bwMode="auto">
              <a:xfrm flipV="1">
                <a:off x="2108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72" name="Line 760"/>
              <p:cNvSpPr>
                <a:spLocks noChangeShapeType="1"/>
              </p:cNvSpPr>
              <p:nvPr/>
            </p:nvSpPr>
            <p:spPr bwMode="auto">
              <a:xfrm flipV="1">
                <a:off x="2144" y="2335"/>
                <a:ext cx="1" cy="5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73" name="Line 761"/>
              <p:cNvSpPr>
                <a:spLocks noChangeShapeType="1"/>
              </p:cNvSpPr>
              <p:nvPr/>
            </p:nvSpPr>
            <p:spPr bwMode="auto">
              <a:xfrm flipV="1">
                <a:off x="2146" y="2365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74" name="Line 762"/>
              <p:cNvSpPr>
                <a:spLocks noChangeShapeType="1"/>
              </p:cNvSpPr>
              <p:nvPr/>
            </p:nvSpPr>
            <p:spPr bwMode="auto">
              <a:xfrm flipV="1">
                <a:off x="2147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75" name="Line 763"/>
              <p:cNvSpPr>
                <a:spLocks noChangeShapeType="1"/>
              </p:cNvSpPr>
              <p:nvPr/>
            </p:nvSpPr>
            <p:spPr bwMode="auto">
              <a:xfrm flipV="1">
                <a:off x="2150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76" name="Line 764"/>
              <p:cNvSpPr>
                <a:spLocks noChangeShapeType="1"/>
              </p:cNvSpPr>
              <p:nvPr/>
            </p:nvSpPr>
            <p:spPr bwMode="auto">
              <a:xfrm flipV="1">
                <a:off x="2165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77" name="Line 765"/>
              <p:cNvSpPr>
                <a:spLocks noChangeShapeType="1"/>
              </p:cNvSpPr>
              <p:nvPr/>
            </p:nvSpPr>
            <p:spPr bwMode="auto">
              <a:xfrm flipV="1">
                <a:off x="2167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78" name="Line 766"/>
              <p:cNvSpPr>
                <a:spLocks noChangeShapeType="1"/>
              </p:cNvSpPr>
              <p:nvPr/>
            </p:nvSpPr>
            <p:spPr bwMode="auto">
              <a:xfrm flipV="1">
                <a:off x="2178" y="2358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79" name="Line 767"/>
              <p:cNvSpPr>
                <a:spLocks noChangeShapeType="1"/>
              </p:cNvSpPr>
              <p:nvPr/>
            </p:nvSpPr>
            <p:spPr bwMode="auto">
              <a:xfrm flipV="1">
                <a:off x="2180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80" name="Line 768"/>
              <p:cNvSpPr>
                <a:spLocks noChangeShapeType="1"/>
              </p:cNvSpPr>
              <p:nvPr/>
            </p:nvSpPr>
            <p:spPr bwMode="auto">
              <a:xfrm flipV="1">
                <a:off x="2181" y="1776"/>
                <a:ext cx="1" cy="6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81" name="Line 769"/>
              <p:cNvSpPr>
                <a:spLocks noChangeShapeType="1"/>
              </p:cNvSpPr>
              <p:nvPr/>
            </p:nvSpPr>
            <p:spPr bwMode="auto">
              <a:xfrm flipV="1">
                <a:off x="2184" y="2016"/>
                <a:ext cx="1" cy="37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82" name="Line 770"/>
              <p:cNvSpPr>
                <a:spLocks noChangeShapeType="1"/>
              </p:cNvSpPr>
              <p:nvPr/>
            </p:nvSpPr>
            <p:spPr bwMode="auto">
              <a:xfrm flipV="1">
                <a:off x="2197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83" name="Line 771"/>
              <p:cNvSpPr>
                <a:spLocks noChangeShapeType="1"/>
              </p:cNvSpPr>
              <p:nvPr/>
            </p:nvSpPr>
            <p:spPr bwMode="auto">
              <a:xfrm flipV="1">
                <a:off x="2202" y="2365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84" name="Line 772"/>
              <p:cNvSpPr>
                <a:spLocks noChangeShapeType="1"/>
              </p:cNvSpPr>
              <p:nvPr/>
            </p:nvSpPr>
            <p:spPr bwMode="auto">
              <a:xfrm flipV="1">
                <a:off x="2205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85" name="Line 773"/>
              <p:cNvSpPr>
                <a:spLocks noChangeShapeType="1"/>
              </p:cNvSpPr>
              <p:nvPr/>
            </p:nvSpPr>
            <p:spPr bwMode="auto">
              <a:xfrm flipV="1">
                <a:off x="2314" y="2365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86" name="Line 774"/>
              <p:cNvSpPr>
                <a:spLocks noChangeShapeType="1"/>
              </p:cNvSpPr>
              <p:nvPr/>
            </p:nvSpPr>
            <p:spPr bwMode="auto">
              <a:xfrm flipV="1">
                <a:off x="2315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87" name="Line 775"/>
              <p:cNvSpPr>
                <a:spLocks noChangeShapeType="1"/>
              </p:cNvSpPr>
              <p:nvPr/>
            </p:nvSpPr>
            <p:spPr bwMode="auto">
              <a:xfrm flipV="1">
                <a:off x="2353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88" name="Line 776"/>
              <p:cNvSpPr>
                <a:spLocks noChangeShapeType="1"/>
              </p:cNvSpPr>
              <p:nvPr/>
            </p:nvSpPr>
            <p:spPr bwMode="auto">
              <a:xfrm flipV="1">
                <a:off x="2354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89" name="Line 777"/>
              <p:cNvSpPr>
                <a:spLocks noChangeShapeType="1"/>
              </p:cNvSpPr>
              <p:nvPr/>
            </p:nvSpPr>
            <p:spPr bwMode="auto">
              <a:xfrm flipV="1">
                <a:off x="2367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90" name="Line 778"/>
              <p:cNvSpPr>
                <a:spLocks noChangeShapeType="1"/>
              </p:cNvSpPr>
              <p:nvPr/>
            </p:nvSpPr>
            <p:spPr bwMode="auto">
              <a:xfrm flipV="1">
                <a:off x="2385" y="2358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91" name="Line 779"/>
              <p:cNvSpPr>
                <a:spLocks noChangeShapeType="1"/>
              </p:cNvSpPr>
              <p:nvPr/>
            </p:nvSpPr>
            <p:spPr bwMode="auto">
              <a:xfrm flipV="1">
                <a:off x="2387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92" name="Line 780"/>
              <p:cNvSpPr>
                <a:spLocks noChangeShapeType="1"/>
              </p:cNvSpPr>
              <p:nvPr/>
            </p:nvSpPr>
            <p:spPr bwMode="auto">
              <a:xfrm flipV="1">
                <a:off x="2422" y="2350"/>
                <a:ext cx="1" cy="41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93" name="Line 781"/>
              <p:cNvSpPr>
                <a:spLocks noChangeShapeType="1"/>
              </p:cNvSpPr>
              <p:nvPr/>
            </p:nvSpPr>
            <p:spPr bwMode="auto">
              <a:xfrm flipV="1">
                <a:off x="2445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94" name="Line 782"/>
              <p:cNvSpPr>
                <a:spLocks noChangeShapeType="1"/>
              </p:cNvSpPr>
              <p:nvPr/>
            </p:nvSpPr>
            <p:spPr bwMode="auto">
              <a:xfrm flipV="1">
                <a:off x="2446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Group 783"/>
            <p:cNvGrpSpPr>
              <a:grpSpLocks/>
            </p:cNvGrpSpPr>
            <p:nvPr/>
          </p:nvGrpSpPr>
          <p:grpSpPr bwMode="auto">
            <a:xfrm>
              <a:off x="2016" y="2233"/>
              <a:ext cx="1680" cy="464"/>
              <a:chOff x="820" y="1121"/>
              <a:chExt cx="1876" cy="1088"/>
            </a:xfrm>
          </p:grpSpPr>
          <p:sp>
            <p:nvSpPr>
              <p:cNvPr id="116496" name="Line 784"/>
              <p:cNvSpPr>
                <a:spLocks noChangeShapeType="1"/>
              </p:cNvSpPr>
              <p:nvPr/>
            </p:nvSpPr>
            <p:spPr bwMode="auto">
              <a:xfrm>
                <a:off x="820" y="2204"/>
                <a:ext cx="1875" cy="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97" name="Line 785"/>
              <p:cNvSpPr>
                <a:spLocks noChangeShapeType="1"/>
              </p:cNvSpPr>
              <p:nvPr/>
            </p:nvSpPr>
            <p:spPr bwMode="auto">
              <a:xfrm>
                <a:off x="2685" y="2204"/>
                <a:ext cx="1" cy="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98" name="Line 786"/>
              <p:cNvSpPr>
                <a:spLocks noChangeShapeType="1"/>
              </p:cNvSpPr>
              <p:nvPr/>
            </p:nvSpPr>
            <p:spPr bwMode="auto">
              <a:xfrm>
                <a:off x="2695" y="2204"/>
                <a:ext cx="1" cy="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99" name="Line 787"/>
              <p:cNvSpPr>
                <a:spLocks noChangeShapeType="1"/>
              </p:cNvSpPr>
              <p:nvPr/>
            </p:nvSpPr>
            <p:spPr bwMode="auto">
              <a:xfrm flipV="1">
                <a:off x="854" y="2191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00" name="Line 788"/>
              <p:cNvSpPr>
                <a:spLocks noChangeShapeType="1"/>
              </p:cNvSpPr>
              <p:nvPr/>
            </p:nvSpPr>
            <p:spPr bwMode="auto">
              <a:xfrm flipV="1">
                <a:off x="872" y="2193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01" name="Line 789"/>
              <p:cNvSpPr>
                <a:spLocks noChangeShapeType="1"/>
              </p:cNvSpPr>
              <p:nvPr/>
            </p:nvSpPr>
            <p:spPr bwMode="auto">
              <a:xfrm flipV="1">
                <a:off x="876" y="2197"/>
                <a:ext cx="1" cy="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02" name="Line 790"/>
              <p:cNvSpPr>
                <a:spLocks noChangeShapeType="1"/>
              </p:cNvSpPr>
              <p:nvPr/>
            </p:nvSpPr>
            <p:spPr bwMode="auto">
              <a:xfrm flipV="1">
                <a:off x="892" y="2185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03" name="Line 791"/>
              <p:cNvSpPr>
                <a:spLocks noChangeShapeType="1"/>
              </p:cNvSpPr>
              <p:nvPr/>
            </p:nvSpPr>
            <p:spPr bwMode="auto">
              <a:xfrm flipV="1">
                <a:off x="895" y="2193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04" name="Line 792"/>
              <p:cNvSpPr>
                <a:spLocks noChangeShapeType="1"/>
              </p:cNvSpPr>
              <p:nvPr/>
            </p:nvSpPr>
            <p:spPr bwMode="auto">
              <a:xfrm flipV="1">
                <a:off x="902" y="2182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05" name="Line 793"/>
              <p:cNvSpPr>
                <a:spLocks noChangeShapeType="1"/>
              </p:cNvSpPr>
              <p:nvPr/>
            </p:nvSpPr>
            <p:spPr bwMode="auto">
              <a:xfrm flipV="1">
                <a:off x="905" y="2092"/>
                <a:ext cx="1" cy="11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06" name="Line 794"/>
              <p:cNvSpPr>
                <a:spLocks noChangeShapeType="1"/>
              </p:cNvSpPr>
              <p:nvPr/>
            </p:nvSpPr>
            <p:spPr bwMode="auto">
              <a:xfrm flipV="1">
                <a:off x="922" y="2188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07" name="Line 795"/>
              <p:cNvSpPr>
                <a:spLocks noChangeShapeType="1"/>
              </p:cNvSpPr>
              <p:nvPr/>
            </p:nvSpPr>
            <p:spPr bwMode="auto">
              <a:xfrm flipV="1">
                <a:off x="935" y="2188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08" name="Line 796"/>
              <p:cNvSpPr>
                <a:spLocks noChangeShapeType="1"/>
              </p:cNvSpPr>
              <p:nvPr/>
            </p:nvSpPr>
            <p:spPr bwMode="auto">
              <a:xfrm flipV="1">
                <a:off x="960" y="2178"/>
                <a:ext cx="1" cy="2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09" name="Line 797"/>
              <p:cNvSpPr>
                <a:spLocks noChangeShapeType="1"/>
              </p:cNvSpPr>
              <p:nvPr/>
            </p:nvSpPr>
            <p:spPr bwMode="auto">
              <a:xfrm flipV="1">
                <a:off x="970" y="2173"/>
                <a:ext cx="1" cy="3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10" name="Line 798"/>
              <p:cNvSpPr>
                <a:spLocks noChangeShapeType="1"/>
              </p:cNvSpPr>
              <p:nvPr/>
            </p:nvSpPr>
            <p:spPr bwMode="auto">
              <a:xfrm flipV="1">
                <a:off x="987" y="2176"/>
                <a:ext cx="1" cy="2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11" name="Line 799"/>
              <p:cNvSpPr>
                <a:spLocks noChangeShapeType="1"/>
              </p:cNvSpPr>
              <p:nvPr/>
            </p:nvSpPr>
            <p:spPr bwMode="auto">
              <a:xfrm flipV="1">
                <a:off x="995" y="2166"/>
                <a:ext cx="1" cy="3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12" name="Line 800"/>
              <p:cNvSpPr>
                <a:spLocks noChangeShapeType="1"/>
              </p:cNvSpPr>
              <p:nvPr/>
            </p:nvSpPr>
            <p:spPr bwMode="auto">
              <a:xfrm flipV="1">
                <a:off x="1014" y="2185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13" name="Line 801"/>
              <p:cNvSpPr>
                <a:spLocks noChangeShapeType="1"/>
              </p:cNvSpPr>
              <p:nvPr/>
            </p:nvSpPr>
            <p:spPr bwMode="auto">
              <a:xfrm flipV="1">
                <a:off x="1060" y="2179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14" name="Line 802"/>
              <p:cNvSpPr>
                <a:spLocks noChangeShapeType="1"/>
              </p:cNvSpPr>
              <p:nvPr/>
            </p:nvSpPr>
            <p:spPr bwMode="auto">
              <a:xfrm flipV="1">
                <a:off x="1094" y="2185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15" name="Line 803"/>
              <p:cNvSpPr>
                <a:spLocks noChangeShapeType="1"/>
              </p:cNvSpPr>
              <p:nvPr/>
            </p:nvSpPr>
            <p:spPr bwMode="auto">
              <a:xfrm flipV="1">
                <a:off x="1096" y="2170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16" name="Line 804"/>
              <p:cNvSpPr>
                <a:spLocks noChangeShapeType="1"/>
              </p:cNvSpPr>
              <p:nvPr/>
            </p:nvSpPr>
            <p:spPr bwMode="auto">
              <a:xfrm flipV="1">
                <a:off x="1107" y="2188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17" name="Line 805"/>
              <p:cNvSpPr>
                <a:spLocks noChangeShapeType="1"/>
              </p:cNvSpPr>
              <p:nvPr/>
            </p:nvSpPr>
            <p:spPr bwMode="auto">
              <a:xfrm flipV="1">
                <a:off x="1117" y="2098"/>
                <a:ext cx="1" cy="10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18" name="Line 806"/>
              <p:cNvSpPr>
                <a:spLocks noChangeShapeType="1"/>
              </p:cNvSpPr>
              <p:nvPr/>
            </p:nvSpPr>
            <p:spPr bwMode="auto">
              <a:xfrm flipV="1">
                <a:off x="1124" y="2157"/>
                <a:ext cx="1" cy="4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19" name="Line 807"/>
              <p:cNvSpPr>
                <a:spLocks noChangeShapeType="1"/>
              </p:cNvSpPr>
              <p:nvPr/>
            </p:nvSpPr>
            <p:spPr bwMode="auto">
              <a:xfrm flipV="1">
                <a:off x="1143" y="2184"/>
                <a:ext cx="1" cy="1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20" name="Line 808"/>
              <p:cNvSpPr>
                <a:spLocks noChangeShapeType="1"/>
              </p:cNvSpPr>
              <p:nvPr/>
            </p:nvSpPr>
            <p:spPr bwMode="auto">
              <a:xfrm flipV="1">
                <a:off x="1145" y="2187"/>
                <a:ext cx="1" cy="1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21" name="Line 809"/>
              <p:cNvSpPr>
                <a:spLocks noChangeShapeType="1"/>
              </p:cNvSpPr>
              <p:nvPr/>
            </p:nvSpPr>
            <p:spPr bwMode="auto">
              <a:xfrm flipV="1">
                <a:off x="1151" y="2148"/>
                <a:ext cx="1" cy="5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22" name="Line 810"/>
              <p:cNvSpPr>
                <a:spLocks noChangeShapeType="1"/>
              </p:cNvSpPr>
              <p:nvPr/>
            </p:nvSpPr>
            <p:spPr bwMode="auto">
              <a:xfrm flipV="1">
                <a:off x="1153" y="1824"/>
                <a:ext cx="1" cy="37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23" name="Line 811"/>
              <p:cNvSpPr>
                <a:spLocks noChangeShapeType="1"/>
              </p:cNvSpPr>
              <p:nvPr/>
            </p:nvSpPr>
            <p:spPr bwMode="auto">
              <a:xfrm flipV="1">
                <a:off x="1154" y="2160"/>
                <a:ext cx="1" cy="4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24" name="Line 812"/>
              <p:cNvSpPr>
                <a:spLocks noChangeShapeType="1"/>
              </p:cNvSpPr>
              <p:nvPr/>
            </p:nvSpPr>
            <p:spPr bwMode="auto">
              <a:xfrm flipV="1">
                <a:off x="1166" y="2185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25" name="Line 813"/>
              <p:cNvSpPr>
                <a:spLocks noChangeShapeType="1"/>
              </p:cNvSpPr>
              <p:nvPr/>
            </p:nvSpPr>
            <p:spPr bwMode="auto">
              <a:xfrm flipV="1">
                <a:off x="1181" y="2163"/>
                <a:ext cx="1" cy="4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26" name="Line 814"/>
              <p:cNvSpPr>
                <a:spLocks noChangeShapeType="1"/>
              </p:cNvSpPr>
              <p:nvPr/>
            </p:nvSpPr>
            <p:spPr bwMode="auto">
              <a:xfrm flipV="1">
                <a:off x="1183" y="2185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27" name="Line 815"/>
              <p:cNvSpPr>
                <a:spLocks noChangeShapeType="1"/>
              </p:cNvSpPr>
              <p:nvPr/>
            </p:nvSpPr>
            <p:spPr bwMode="auto">
              <a:xfrm flipV="1">
                <a:off x="1185" y="2173"/>
                <a:ext cx="1" cy="3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28" name="Line 816"/>
              <p:cNvSpPr>
                <a:spLocks noChangeShapeType="1"/>
              </p:cNvSpPr>
              <p:nvPr/>
            </p:nvSpPr>
            <p:spPr bwMode="auto">
              <a:xfrm flipV="1">
                <a:off x="1188" y="2160"/>
                <a:ext cx="1" cy="4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29" name="Line 817"/>
              <p:cNvSpPr>
                <a:spLocks noChangeShapeType="1"/>
              </p:cNvSpPr>
              <p:nvPr/>
            </p:nvSpPr>
            <p:spPr bwMode="auto">
              <a:xfrm flipV="1">
                <a:off x="1189" y="2148"/>
                <a:ext cx="1" cy="5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30" name="Line 818"/>
              <p:cNvSpPr>
                <a:spLocks noChangeShapeType="1"/>
              </p:cNvSpPr>
              <p:nvPr/>
            </p:nvSpPr>
            <p:spPr bwMode="auto">
              <a:xfrm flipV="1">
                <a:off x="1191" y="2181"/>
                <a:ext cx="1" cy="2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31" name="Line 819"/>
              <p:cNvSpPr>
                <a:spLocks noChangeShapeType="1"/>
              </p:cNvSpPr>
              <p:nvPr/>
            </p:nvSpPr>
            <p:spPr bwMode="auto">
              <a:xfrm flipV="1">
                <a:off x="1208" y="1849"/>
                <a:ext cx="1" cy="35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32" name="Line 820"/>
              <p:cNvSpPr>
                <a:spLocks noChangeShapeType="1"/>
              </p:cNvSpPr>
              <p:nvPr/>
            </p:nvSpPr>
            <p:spPr bwMode="auto">
              <a:xfrm flipV="1">
                <a:off x="1210" y="2095"/>
                <a:ext cx="1" cy="10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33" name="Line 821"/>
              <p:cNvSpPr>
                <a:spLocks noChangeShapeType="1"/>
              </p:cNvSpPr>
              <p:nvPr/>
            </p:nvSpPr>
            <p:spPr bwMode="auto">
              <a:xfrm flipV="1">
                <a:off x="1227" y="2188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34" name="Line 822"/>
              <p:cNvSpPr>
                <a:spLocks noChangeShapeType="1"/>
              </p:cNvSpPr>
              <p:nvPr/>
            </p:nvSpPr>
            <p:spPr bwMode="auto">
              <a:xfrm flipV="1">
                <a:off x="1230" y="2188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35" name="Line 823"/>
              <p:cNvSpPr>
                <a:spLocks noChangeShapeType="1"/>
              </p:cNvSpPr>
              <p:nvPr/>
            </p:nvSpPr>
            <p:spPr bwMode="auto">
              <a:xfrm flipV="1">
                <a:off x="1246" y="2179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36" name="Line 824"/>
              <p:cNvSpPr>
                <a:spLocks noChangeShapeType="1"/>
              </p:cNvSpPr>
              <p:nvPr/>
            </p:nvSpPr>
            <p:spPr bwMode="auto">
              <a:xfrm flipV="1">
                <a:off x="1256" y="2147"/>
                <a:ext cx="1" cy="5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37" name="Line 825"/>
              <p:cNvSpPr>
                <a:spLocks noChangeShapeType="1"/>
              </p:cNvSpPr>
              <p:nvPr/>
            </p:nvSpPr>
            <p:spPr bwMode="auto">
              <a:xfrm flipV="1">
                <a:off x="1270" y="2181"/>
                <a:ext cx="1" cy="2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38" name="Line 826"/>
              <p:cNvSpPr>
                <a:spLocks noChangeShapeType="1"/>
              </p:cNvSpPr>
              <p:nvPr/>
            </p:nvSpPr>
            <p:spPr bwMode="auto">
              <a:xfrm flipV="1">
                <a:off x="1278" y="2175"/>
                <a:ext cx="1" cy="2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39" name="Line 827"/>
              <p:cNvSpPr>
                <a:spLocks noChangeShapeType="1"/>
              </p:cNvSpPr>
              <p:nvPr/>
            </p:nvSpPr>
            <p:spPr bwMode="auto">
              <a:xfrm flipV="1">
                <a:off x="1279" y="2167"/>
                <a:ext cx="1" cy="3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40" name="Line 828"/>
              <p:cNvSpPr>
                <a:spLocks noChangeShapeType="1"/>
              </p:cNvSpPr>
              <p:nvPr/>
            </p:nvSpPr>
            <p:spPr bwMode="auto">
              <a:xfrm flipV="1">
                <a:off x="1297" y="2181"/>
                <a:ext cx="1" cy="2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41" name="Line 829"/>
              <p:cNvSpPr>
                <a:spLocks noChangeShapeType="1"/>
              </p:cNvSpPr>
              <p:nvPr/>
            </p:nvSpPr>
            <p:spPr bwMode="auto">
              <a:xfrm flipV="1">
                <a:off x="1298" y="2161"/>
                <a:ext cx="1" cy="4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42" name="Line 830"/>
              <p:cNvSpPr>
                <a:spLocks noChangeShapeType="1"/>
              </p:cNvSpPr>
              <p:nvPr/>
            </p:nvSpPr>
            <p:spPr bwMode="auto">
              <a:xfrm flipV="1">
                <a:off x="1301" y="2185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43" name="Line 831"/>
              <p:cNvSpPr>
                <a:spLocks noChangeShapeType="1"/>
              </p:cNvSpPr>
              <p:nvPr/>
            </p:nvSpPr>
            <p:spPr bwMode="auto">
              <a:xfrm flipV="1">
                <a:off x="1305" y="2159"/>
                <a:ext cx="1" cy="4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44" name="Line 832"/>
              <p:cNvSpPr>
                <a:spLocks noChangeShapeType="1"/>
              </p:cNvSpPr>
              <p:nvPr/>
            </p:nvSpPr>
            <p:spPr bwMode="auto">
              <a:xfrm flipV="1">
                <a:off x="1314" y="2182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45" name="Line 833"/>
              <p:cNvSpPr>
                <a:spLocks noChangeShapeType="1"/>
              </p:cNvSpPr>
              <p:nvPr/>
            </p:nvSpPr>
            <p:spPr bwMode="auto">
              <a:xfrm flipV="1">
                <a:off x="1316" y="2148"/>
                <a:ext cx="1" cy="5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46" name="Line 834"/>
              <p:cNvSpPr>
                <a:spLocks noChangeShapeType="1"/>
              </p:cNvSpPr>
              <p:nvPr/>
            </p:nvSpPr>
            <p:spPr bwMode="auto">
              <a:xfrm flipV="1">
                <a:off x="1324" y="2116"/>
                <a:ext cx="1" cy="8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47" name="Line 835"/>
              <p:cNvSpPr>
                <a:spLocks noChangeShapeType="1"/>
              </p:cNvSpPr>
              <p:nvPr/>
            </p:nvSpPr>
            <p:spPr bwMode="auto">
              <a:xfrm flipV="1">
                <a:off x="1325" y="2157"/>
                <a:ext cx="1" cy="4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48" name="Line 836"/>
              <p:cNvSpPr>
                <a:spLocks noChangeShapeType="1"/>
              </p:cNvSpPr>
              <p:nvPr/>
            </p:nvSpPr>
            <p:spPr bwMode="auto">
              <a:xfrm flipV="1">
                <a:off x="1327" y="2164"/>
                <a:ext cx="1" cy="3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49" name="Line 837"/>
              <p:cNvSpPr>
                <a:spLocks noChangeShapeType="1"/>
              </p:cNvSpPr>
              <p:nvPr/>
            </p:nvSpPr>
            <p:spPr bwMode="auto">
              <a:xfrm flipV="1">
                <a:off x="1335" y="2179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50" name="Line 838"/>
              <p:cNvSpPr>
                <a:spLocks noChangeShapeType="1"/>
              </p:cNvSpPr>
              <p:nvPr/>
            </p:nvSpPr>
            <p:spPr bwMode="auto">
              <a:xfrm flipV="1">
                <a:off x="1342" y="2172"/>
                <a:ext cx="1" cy="3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51" name="Line 839"/>
              <p:cNvSpPr>
                <a:spLocks noChangeShapeType="1"/>
              </p:cNvSpPr>
              <p:nvPr/>
            </p:nvSpPr>
            <p:spPr bwMode="auto">
              <a:xfrm flipV="1">
                <a:off x="1344" y="2182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52" name="Line 840"/>
              <p:cNvSpPr>
                <a:spLocks noChangeShapeType="1"/>
              </p:cNvSpPr>
              <p:nvPr/>
            </p:nvSpPr>
            <p:spPr bwMode="auto">
              <a:xfrm flipV="1">
                <a:off x="1350" y="2172"/>
                <a:ext cx="1" cy="3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53" name="Line 841"/>
              <p:cNvSpPr>
                <a:spLocks noChangeShapeType="1"/>
              </p:cNvSpPr>
              <p:nvPr/>
            </p:nvSpPr>
            <p:spPr bwMode="auto">
              <a:xfrm flipV="1">
                <a:off x="1360" y="2157"/>
                <a:ext cx="1" cy="4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54" name="Line 842"/>
              <p:cNvSpPr>
                <a:spLocks noChangeShapeType="1"/>
              </p:cNvSpPr>
              <p:nvPr/>
            </p:nvSpPr>
            <p:spPr bwMode="auto">
              <a:xfrm flipV="1">
                <a:off x="1373" y="2145"/>
                <a:ext cx="1" cy="5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55" name="Line 843"/>
              <p:cNvSpPr>
                <a:spLocks noChangeShapeType="1"/>
              </p:cNvSpPr>
              <p:nvPr/>
            </p:nvSpPr>
            <p:spPr bwMode="auto">
              <a:xfrm flipV="1">
                <a:off x="1374" y="2164"/>
                <a:ext cx="1" cy="3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56" name="Line 844"/>
              <p:cNvSpPr>
                <a:spLocks noChangeShapeType="1"/>
              </p:cNvSpPr>
              <p:nvPr/>
            </p:nvSpPr>
            <p:spPr bwMode="auto">
              <a:xfrm flipV="1">
                <a:off x="1388" y="2184"/>
                <a:ext cx="1" cy="1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57" name="Line 845"/>
              <p:cNvSpPr>
                <a:spLocks noChangeShapeType="1"/>
              </p:cNvSpPr>
              <p:nvPr/>
            </p:nvSpPr>
            <p:spPr bwMode="auto">
              <a:xfrm flipV="1">
                <a:off x="1390" y="1991"/>
                <a:ext cx="1" cy="21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58" name="Line 846"/>
              <p:cNvSpPr>
                <a:spLocks noChangeShapeType="1"/>
              </p:cNvSpPr>
              <p:nvPr/>
            </p:nvSpPr>
            <p:spPr bwMode="auto">
              <a:xfrm flipV="1">
                <a:off x="1391" y="2169"/>
                <a:ext cx="1" cy="3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59" name="Line 847"/>
              <p:cNvSpPr>
                <a:spLocks noChangeShapeType="1"/>
              </p:cNvSpPr>
              <p:nvPr/>
            </p:nvSpPr>
            <p:spPr bwMode="auto">
              <a:xfrm flipV="1">
                <a:off x="1393" y="2147"/>
                <a:ext cx="1" cy="5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60" name="Line 848"/>
              <p:cNvSpPr>
                <a:spLocks noChangeShapeType="1"/>
              </p:cNvSpPr>
              <p:nvPr/>
            </p:nvSpPr>
            <p:spPr bwMode="auto">
              <a:xfrm flipV="1">
                <a:off x="1395" y="2126"/>
                <a:ext cx="1" cy="7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61" name="Line 849"/>
              <p:cNvSpPr>
                <a:spLocks noChangeShapeType="1"/>
              </p:cNvSpPr>
              <p:nvPr/>
            </p:nvSpPr>
            <p:spPr bwMode="auto">
              <a:xfrm flipV="1">
                <a:off x="1396" y="2185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62" name="Line 850"/>
              <p:cNvSpPr>
                <a:spLocks noChangeShapeType="1"/>
              </p:cNvSpPr>
              <p:nvPr/>
            </p:nvSpPr>
            <p:spPr bwMode="auto">
              <a:xfrm flipV="1">
                <a:off x="1401" y="2187"/>
                <a:ext cx="1" cy="1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63" name="Line 851"/>
              <p:cNvSpPr>
                <a:spLocks noChangeShapeType="1"/>
              </p:cNvSpPr>
              <p:nvPr/>
            </p:nvSpPr>
            <p:spPr bwMode="auto">
              <a:xfrm flipV="1">
                <a:off x="1410" y="2153"/>
                <a:ext cx="1" cy="5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64" name="Line 852"/>
              <p:cNvSpPr>
                <a:spLocks noChangeShapeType="1"/>
              </p:cNvSpPr>
              <p:nvPr/>
            </p:nvSpPr>
            <p:spPr bwMode="auto">
              <a:xfrm flipV="1">
                <a:off x="1412" y="2184"/>
                <a:ext cx="1" cy="1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65" name="Line 853"/>
              <p:cNvSpPr>
                <a:spLocks noChangeShapeType="1"/>
              </p:cNvSpPr>
              <p:nvPr/>
            </p:nvSpPr>
            <p:spPr bwMode="auto">
              <a:xfrm flipV="1">
                <a:off x="1418" y="1942"/>
                <a:ext cx="1" cy="26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66" name="Line 854"/>
              <p:cNvSpPr>
                <a:spLocks noChangeShapeType="1"/>
              </p:cNvSpPr>
              <p:nvPr/>
            </p:nvSpPr>
            <p:spPr bwMode="auto">
              <a:xfrm flipV="1">
                <a:off x="1420" y="1951"/>
                <a:ext cx="1" cy="25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67" name="Line 855"/>
              <p:cNvSpPr>
                <a:spLocks noChangeShapeType="1"/>
              </p:cNvSpPr>
              <p:nvPr/>
            </p:nvSpPr>
            <p:spPr bwMode="auto">
              <a:xfrm flipV="1">
                <a:off x="1423" y="2188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68" name="Line 856"/>
              <p:cNvSpPr>
                <a:spLocks noChangeShapeType="1"/>
              </p:cNvSpPr>
              <p:nvPr/>
            </p:nvSpPr>
            <p:spPr bwMode="auto">
              <a:xfrm flipV="1">
                <a:off x="1439" y="2175"/>
                <a:ext cx="1" cy="2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69" name="Line 857"/>
              <p:cNvSpPr>
                <a:spLocks noChangeShapeType="1"/>
              </p:cNvSpPr>
              <p:nvPr/>
            </p:nvSpPr>
            <p:spPr bwMode="auto">
              <a:xfrm flipV="1">
                <a:off x="1442" y="2182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70" name="Line 858"/>
              <p:cNvSpPr>
                <a:spLocks noChangeShapeType="1"/>
              </p:cNvSpPr>
              <p:nvPr/>
            </p:nvSpPr>
            <p:spPr bwMode="auto">
              <a:xfrm flipV="1">
                <a:off x="1447" y="2089"/>
                <a:ext cx="1" cy="11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71" name="Line 859"/>
              <p:cNvSpPr>
                <a:spLocks noChangeShapeType="1"/>
              </p:cNvSpPr>
              <p:nvPr/>
            </p:nvSpPr>
            <p:spPr bwMode="auto">
              <a:xfrm flipV="1">
                <a:off x="1448" y="1428"/>
                <a:ext cx="1" cy="77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72" name="Line 860"/>
              <p:cNvSpPr>
                <a:spLocks noChangeShapeType="1"/>
              </p:cNvSpPr>
              <p:nvPr/>
            </p:nvSpPr>
            <p:spPr bwMode="auto">
              <a:xfrm flipV="1">
                <a:off x="1450" y="2083"/>
                <a:ext cx="1" cy="12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73" name="Line 861"/>
              <p:cNvSpPr>
                <a:spLocks noChangeShapeType="1"/>
              </p:cNvSpPr>
              <p:nvPr/>
            </p:nvSpPr>
            <p:spPr bwMode="auto">
              <a:xfrm flipV="1">
                <a:off x="1466" y="2175"/>
                <a:ext cx="1" cy="2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74" name="Line 862"/>
              <p:cNvSpPr>
                <a:spLocks noChangeShapeType="1"/>
              </p:cNvSpPr>
              <p:nvPr/>
            </p:nvSpPr>
            <p:spPr bwMode="auto">
              <a:xfrm flipV="1">
                <a:off x="1467" y="2173"/>
                <a:ext cx="1" cy="3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75" name="Line 863"/>
              <p:cNvSpPr>
                <a:spLocks noChangeShapeType="1"/>
              </p:cNvSpPr>
              <p:nvPr/>
            </p:nvSpPr>
            <p:spPr bwMode="auto">
              <a:xfrm flipV="1">
                <a:off x="1478" y="2178"/>
                <a:ext cx="1" cy="2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76" name="Line 864"/>
              <p:cNvSpPr>
                <a:spLocks noChangeShapeType="1"/>
              </p:cNvSpPr>
              <p:nvPr/>
            </p:nvSpPr>
            <p:spPr bwMode="auto">
              <a:xfrm flipV="1">
                <a:off x="1480" y="2074"/>
                <a:ext cx="1" cy="12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77" name="Line 865"/>
              <p:cNvSpPr>
                <a:spLocks noChangeShapeType="1"/>
              </p:cNvSpPr>
              <p:nvPr/>
            </p:nvSpPr>
            <p:spPr bwMode="auto">
              <a:xfrm flipV="1">
                <a:off x="1482" y="2111"/>
                <a:ext cx="1" cy="9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78" name="Line 866"/>
              <p:cNvSpPr>
                <a:spLocks noChangeShapeType="1"/>
              </p:cNvSpPr>
              <p:nvPr/>
            </p:nvSpPr>
            <p:spPr bwMode="auto">
              <a:xfrm flipV="1">
                <a:off x="1485" y="2170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79" name="Line 867"/>
              <p:cNvSpPr>
                <a:spLocks noChangeShapeType="1"/>
              </p:cNvSpPr>
              <p:nvPr/>
            </p:nvSpPr>
            <p:spPr bwMode="auto">
              <a:xfrm flipV="1">
                <a:off x="1486" y="2184"/>
                <a:ext cx="1" cy="1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80" name="Line 868"/>
              <p:cNvSpPr>
                <a:spLocks noChangeShapeType="1"/>
              </p:cNvSpPr>
              <p:nvPr/>
            </p:nvSpPr>
            <p:spPr bwMode="auto">
              <a:xfrm flipV="1">
                <a:off x="1504" y="2166"/>
                <a:ext cx="1" cy="3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81" name="Line 869"/>
              <p:cNvSpPr>
                <a:spLocks noChangeShapeType="1"/>
              </p:cNvSpPr>
              <p:nvPr/>
            </p:nvSpPr>
            <p:spPr bwMode="auto">
              <a:xfrm flipV="1">
                <a:off x="1505" y="2178"/>
                <a:ext cx="1" cy="2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82" name="Line 870"/>
              <p:cNvSpPr>
                <a:spLocks noChangeShapeType="1"/>
              </p:cNvSpPr>
              <p:nvPr/>
            </p:nvSpPr>
            <p:spPr bwMode="auto">
              <a:xfrm flipV="1">
                <a:off x="1507" y="2185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83" name="Line 871"/>
              <p:cNvSpPr>
                <a:spLocks noChangeShapeType="1"/>
              </p:cNvSpPr>
              <p:nvPr/>
            </p:nvSpPr>
            <p:spPr bwMode="auto">
              <a:xfrm flipV="1">
                <a:off x="1510" y="2173"/>
                <a:ext cx="1" cy="3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84" name="Line 872"/>
              <p:cNvSpPr>
                <a:spLocks noChangeShapeType="1"/>
              </p:cNvSpPr>
              <p:nvPr/>
            </p:nvSpPr>
            <p:spPr bwMode="auto">
              <a:xfrm flipV="1">
                <a:off x="1513" y="2169"/>
                <a:ext cx="1" cy="3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85" name="Line 873"/>
              <p:cNvSpPr>
                <a:spLocks noChangeShapeType="1"/>
              </p:cNvSpPr>
              <p:nvPr/>
            </p:nvSpPr>
            <p:spPr bwMode="auto">
              <a:xfrm flipV="1">
                <a:off x="1516" y="2178"/>
                <a:ext cx="1" cy="2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86" name="Line 874"/>
              <p:cNvSpPr>
                <a:spLocks noChangeShapeType="1"/>
              </p:cNvSpPr>
              <p:nvPr/>
            </p:nvSpPr>
            <p:spPr bwMode="auto">
              <a:xfrm flipV="1">
                <a:off x="1521" y="2160"/>
                <a:ext cx="1" cy="4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87" name="Line 875"/>
              <p:cNvSpPr>
                <a:spLocks noChangeShapeType="1"/>
              </p:cNvSpPr>
              <p:nvPr/>
            </p:nvSpPr>
            <p:spPr bwMode="auto">
              <a:xfrm flipV="1">
                <a:off x="1523" y="2169"/>
                <a:ext cx="1" cy="3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88" name="Line 876"/>
              <p:cNvSpPr>
                <a:spLocks noChangeShapeType="1"/>
              </p:cNvSpPr>
              <p:nvPr/>
            </p:nvSpPr>
            <p:spPr bwMode="auto">
              <a:xfrm flipV="1">
                <a:off x="1527" y="2178"/>
                <a:ext cx="1" cy="2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89" name="Line 877"/>
              <p:cNvSpPr>
                <a:spLocks noChangeShapeType="1"/>
              </p:cNvSpPr>
              <p:nvPr/>
            </p:nvSpPr>
            <p:spPr bwMode="auto">
              <a:xfrm flipV="1">
                <a:off x="1535" y="2133"/>
                <a:ext cx="1" cy="7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90" name="Line 878"/>
              <p:cNvSpPr>
                <a:spLocks noChangeShapeType="1"/>
              </p:cNvSpPr>
              <p:nvPr/>
            </p:nvSpPr>
            <p:spPr bwMode="auto">
              <a:xfrm flipV="1">
                <a:off x="1537" y="2182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91" name="Line 879"/>
              <p:cNvSpPr>
                <a:spLocks noChangeShapeType="1"/>
              </p:cNvSpPr>
              <p:nvPr/>
            </p:nvSpPr>
            <p:spPr bwMode="auto">
              <a:xfrm flipV="1">
                <a:off x="1538" y="2148"/>
                <a:ext cx="1" cy="5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92" name="Line 880"/>
              <p:cNvSpPr>
                <a:spLocks noChangeShapeType="1"/>
              </p:cNvSpPr>
              <p:nvPr/>
            </p:nvSpPr>
            <p:spPr bwMode="auto">
              <a:xfrm flipV="1">
                <a:off x="1540" y="2188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93" name="Line 881"/>
              <p:cNvSpPr>
                <a:spLocks noChangeShapeType="1"/>
              </p:cNvSpPr>
              <p:nvPr/>
            </p:nvSpPr>
            <p:spPr bwMode="auto">
              <a:xfrm flipV="1">
                <a:off x="1545" y="2172"/>
                <a:ext cx="1" cy="3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94" name="Line 882"/>
              <p:cNvSpPr>
                <a:spLocks noChangeShapeType="1"/>
              </p:cNvSpPr>
              <p:nvPr/>
            </p:nvSpPr>
            <p:spPr bwMode="auto">
              <a:xfrm flipV="1">
                <a:off x="1546" y="2185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95" name="Line 883"/>
              <p:cNvSpPr>
                <a:spLocks noChangeShapeType="1"/>
              </p:cNvSpPr>
              <p:nvPr/>
            </p:nvSpPr>
            <p:spPr bwMode="auto">
              <a:xfrm flipV="1">
                <a:off x="1549" y="2176"/>
                <a:ext cx="1" cy="2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96" name="Line 884"/>
              <p:cNvSpPr>
                <a:spLocks noChangeShapeType="1"/>
              </p:cNvSpPr>
              <p:nvPr/>
            </p:nvSpPr>
            <p:spPr bwMode="auto">
              <a:xfrm flipV="1">
                <a:off x="1551" y="2127"/>
                <a:ext cx="1" cy="7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97" name="Line 885"/>
              <p:cNvSpPr>
                <a:spLocks noChangeShapeType="1"/>
              </p:cNvSpPr>
              <p:nvPr/>
            </p:nvSpPr>
            <p:spPr bwMode="auto">
              <a:xfrm flipV="1">
                <a:off x="1553" y="2167"/>
                <a:ext cx="1" cy="3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98" name="Line 886"/>
              <p:cNvSpPr>
                <a:spLocks noChangeShapeType="1"/>
              </p:cNvSpPr>
              <p:nvPr/>
            </p:nvSpPr>
            <p:spPr bwMode="auto">
              <a:xfrm flipV="1">
                <a:off x="1556" y="2179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99" name="Line 887"/>
              <p:cNvSpPr>
                <a:spLocks noChangeShapeType="1"/>
              </p:cNvSpPr>
              <p:nvPr/>
            </p:nvSpPr>
            <p:spPr bwMode="auto">
              <a:xfrm flipV="1">
                <a:off x="1559" y="2170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00" name="Line 888"/>
              <p:cNvSpPr>
                <a:spLocks noChangeShapeType="1"/>
              </p:cNvSpPr>
              <p:nvPr/>
            </p:nvSpPr>
            <p:spPr bwMode="auto">
              <a:xfrm flipV="1">
                <a:off x="1561" y="2187"/>
                <a:ext cx="1" cy="1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01" name="Line 889"/>
              <p:cNvSpPr>
                <a:spLocks noChangeShapeType="1"/>
              </p:cNvSpPr>
              <p:nvPr/>
            </p:nvSpPr>
            <p:spPr bwMode="auto">
              <a:xfrm flipV="1">
                <a:off x="1562" y="2133"/>
                <a:ext cx="1" cy="7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02" name="Line 890"/>
              <p:cNvSpPr>
                <a:spLocks noChangeShapeType="1"/>
              </p:cNvSpPr>
              <p:nvPr/>
            </p:nvSpPr>
            <p:spPr bwMode="auto">
              <a:xfrm flipV="1">
                <a:off x="1565" y="2167"/>
                <a:ext cx="1" cy="3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03" name="Line 891"/>
              <p:cNvSpPr>
                <a:spLocks noChangeShapeType="1"/>
              </p:cNvSpPr>
              <p:nvPr/>
            </p:nvSpPr>
            <p:spPr bwMode="auto">
              <a:xfrm flipV="1">
                <a:off x="1567" y="2176"/>
                <a:ext cx="1" cy="2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04" name="Line 892"/>
              <p:cNvSpPr>
                <a:spLocks noChangeShapeType="1"/>
              </p:cNvSpPr>
              <p:nvPr/>
            </p:nvSpPr>
            <p:spPr bwMode="auto">
              <a:xfrm flipV="1">
                <a:off x="1573" y="2172"/>
                <a:ext cx="1" cy="3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05" name="Line 893"/>
              <p:cNvSpPr>
                <a:spLocks noChangeShapeType="1"/>
              </p:cNvSpPr>
              <p:nvPr/>
            </p:nvSpPr>
            <p:spPr bwMode="auto">
              <a:xfrm flipV="1">
                <a:off x="1579" y="2087"/>
                <a:ext cx="1" cy="11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06" name="Line 894"/>
              <p:cNvSpPr>
                <a:spLocks noChangeShapeType="1"/>
              </p:cNvSpPr>
              <p:nvPr/>
            </p:nvSpPr>
            <p:spPr bwMode="auto">
              <a:xfrm flipV="1">
                <a:off x="1581" y="1741"/>
                <a:ext cx="1" cy="46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07" name="Line 895"/>
              <p:cNvSpPr>
                <a:spLocks noChangeShapeType="1"/>
              </p:cNvSpPr>
              <p:nvPr/>
            </p:nvSpPr>
            <p:spPr bwMode="auto">
              <a:xfrm flipV="1">
                <a:off x="1583" y="2116"/>
                <a:ext cx="1" cy="8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08" name="Line 896"/>
              <p:cNvSpPr>
                <a:spLocks noChangeShapeType="1"/>
              </p:cNvSpPr>
              <p:nvPr/>
            </p:nvSpPr>
            <p:spPr bwMode="auto">
              <a:xfrm flipV="1">
                <a:off x="1595" y="2133"/>
                <a:ext cx="1" cy="7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09" name="Line 897"/>
              <p:cNvSpPr>
                <a:spLocks noChangeShapeType="1"/>
              </p:cNvSpPr>
              <p:nvPr/>
            </p:nvSpPr>
            <p:spPr bwMode="auto">
              <a:xfrm flipV="1">
                <a:off x="1687" y="2173"/>
                <a:ext cx="1" cy="3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10" name="Line 898"/>
              <p:cNvSpPr>
                <a:spLocks noChangeShapeType="1"/>
              </p:cNvSpPr>
              <p:nvPr/>
            </p:nvSpPr>
            <p:spPr bwMode="auto">
              <a:xfrm flipV="1">
                <a:off x="1696" y="2166"/>
                <a:ext cx="1" cy="3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11" name="Line 899"/>
              <p:cNvSpPr>
                <a:spLocks noChangeShapeType="1"/>
              </p:cNvSpPr>
              <p:nvPr/>
            </p:nvSpPr>
            <p:spPr bwMode="auto">
              <a:xfrm flipV="1">
                <a:off x="1706" y="2175"/>
                <a:ext cx="1" cy="2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12" name="Line 900"/>
              <p:cNvSpPr>
                <a:spLocks noChangeShapeType="1"/>
              </p:cNvSpPr>
              <p:nvPr/>
            </p:nvSpPr>
            <p:spPr bwMode="auto">
              <a:xfrm flipV="1">
                <a:off x="1712" y="2108"/>
                <a:ext cx="1" cy="9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13" name="Line 901"/>
              <p:cNvSpPr>
                <a:spLocks noChangeShapeType="1"/>
              </p:cNvSpPr>
              <p:nvPr/>
            </p:nvSpPr>
            <p:spPr bwMode="auto">
              <a:xfrm flipV="1">
                <a:off x="1714" y="2188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14" name="Line 902"/>
              <p:cNvSpPr>
                <a:spLocks noChangeShapeType="1"/>
              </p:cNvSpPr>
              <p:nvPr/>
            </p:nvSpPr>
            <p:spPr bwMode="auto">
              <a:xfrm flipV="1">
                <a:off x="1725" y="2178"/>
                <a:ext cx="1" cy="2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15" name="Line 903"/>
              <p:cNvSpPr>
                <a:spLocks noChangeShapeType="1"/>
              </p:cNvSpPr>
              <p:nvPr/>
            </p:nvSpPr>
            <p:spPr bwMode="auto">
              <a:xfrm flipV="1">
                <a:off x="1726" y="2176"/>
                <a:ext cx="1" cy="2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16" name="Line 904"/>
              <p:cNvSpPr>
                <a:spLocks noChangeShapeType="1"/>
              </p:cNvSpPr>
              <p:nvPr/>
            </p:nvSpPr>
            <p:spPr bwMode="auto">
              <a:xfrm flipV="1">
                <a:off x="1741" y="2142"/>
                <a:ext cx="1" cy="6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17" name="Line 905"/>
              <p:cNvSpPr>
                <a:spLocks noChangeShapeType="1"/>
              </p:cNvSpPr>
              <p:nvPr/>
            </p:nvSpPr>
            <p:spPr bwMode="auto">
              <a:xfrm flipV="1">
                <a:off x="1742" y="1973"/>
                <a:ext cx="1" cy="23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18" name="Line 906"/>
              <p:cNvSpPr>
                <a:spLocks noChangeShapeType="1"/>
              </p:cNvSpPr>
              <p:nvPr/>
            </p:nvSpPr>
            <p:spPr bwMode="auto">
              <a:xfrm flipV="1">
                <a:off x="1744" y="2130"/>
                <a:ext cx="1" cy="7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19" name="Line 907"/>
              <p:cNvSpPr>
                <a:spLocks noChangeShapeType="1"/>
              </p:cNvSpPr>
              <p:nvPr/>
            </p:nvSpPr>
            <p:spPr bwMode="auto">
              <a:xfrm flipV="1">
                <a:off x="1769" y="2116"/>
                <a:ext cx="1" cy="8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20" name="Line 908"/>
              <p:cNvSpPr>
                <a:spLocks noChangeShapeType="1"/>
              </p:cNvSpPr>
              <p:nvPr/>
            </p:nvSpPr>
            <p:spPr bwMode="auto">
              <a:xfrm flipV="1">
                <a:off x="1772" y="1121"/>
                <a:ext cx="1" cy="108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21" name="Line 909"/>
              <p:cNvSpPr>
                <a:spLocks noChangeShapeType="1"/>
              </p:cNvSpPr>
              <p:nvPr/>
            </p:nvSpPr>
            <p:spPr bwMode="auto">
              <a:xfrm flipV="1">
                <a:off x="1774" y="1821"/>
                <a:ext cx="1" cy="38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22" name="Line 910"/>
              <p:cNvSpPr>
                <a:spLocks noChangeShapeType="1"/>
              </p:cNvSpPr>
              <p:nvPr/>
            </p:nvSpPr>
            <p:spPr bwMode="auto">
              <a:xfrm flipV="1">
                <a:off x="1775" y="2181"/>
                <a:ext cx="1" cy="2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23" name="Line 911"/>
              <p:cNvSpPr>
                <a:spLocks noChangeShapeType="1"/>
              </p:cNvSpPr>
              <p:nvPr/>
            </p:nvSpPr>
            <p:spPr bwMode="auto">
              <a:xfrm flipV="1">
                <a:off x="1786" y="2187"/>
                <a:ext cx="1" cy="1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24" name="Line 912"/>
              <p:cNvSpPr>
                <a:spLocks noChangeShapeType="1"/>
              </p:cNvSpPr>
              <p:nvPr/>
            </p:nvSpPr>
            <p:spPr bwMode="auto">
              <a:xfrm flipV="1">
                <a:off x="1854" y="2181"/>
                <a:ext cx="1" cy="2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25" name="Line 913"/>
              <p:cNvSpPr>
                <a:spLocks noChangeShapeType="1"/>
              </p:cNvSpPr>
              <p:nvPr/>
            </p:nvSpPr>
            <p:spPr bwMode="auto">
              <a:xfrm flipV="1">
                <a:off x="1862" y="2184"/>
                <a:ext cx="1" cy="1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26" name="Line 914"/>
              <p:cNvSpPr>
                <a:spLocks noChangeShapeType="1"/>
              </p:cNvSpPr>
              <p:nvPr/>
            </p:nvSpPr>
            <p:spPr bwMode="auto">
              <a:xfrm flipV="1">
                <a:off x="1881" y="2154"/>
                <a:ext cx="1" cy="4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27" name="Line 915"/>
              <p:cNvSpPr>
                <a:spLocks noChangeShapeType="1"/>
              </p:cNvSpPr>
              <p:nvPr/>
            </p:nvSpPr>
            <p:spPr bwMode="auto">
              <a:xfrm flipV="1">
                <a:off x="1883" y="2175"/>
                <a:ext cx="1" cy="2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28" name="Line 916"/>
              <p:cNvSpPr>
                <a:spLocks noChangeShapeType="1"/>
              </p:cNvSpPr>
              <p:nvPr/>
            </p:nvSpPr>
            <p:spPr bwMode="auto">
              <a:xfrm flipV="1">
                <a:off x="1895" y="2173"/>
                <a:ext cx="1" cy="3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29" name="Line 917"/>
              <p:cNvSpPr>
                <a:spLocks noChangeShapeType="1"/>
              </p:cNvSpPr>
              <p:nvPr/>
            </p:nvSpPr>
            <p:spPr bwMode="auto">
              <a:xfrm flipV="1">
                <a:off x="1922" y="2185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30" name="Line 918"/>
              <p:cNvSpPr>
                <a:spLocks noChangeShapeType="1"/>
              </p:cNvSpPr>
              <p:nvPr/>
            </p:nvSpPr>
            <p:spPr bwMode="auto">
              <a:xfrm flipV="1">
                <a:off x="1937" y="2175"/>
                <a:ext cx="1" cy="2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31" name="Line 919"/>
              <p:cNvSpPr>
                <a:spLocks noChangeShapeType="1"/>
              </p:cNvSpPr>
              <p:nvPr/>
            </p:nvSpPr>
            <p:spPr bwMode="auto">
              <a:xfrm flipV="1">
                <a:off x="1954" y="2182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32" name="Line 920"/>
              <p:cNvSpPr>
                <a:spLocks noChangeShapeType="1"/>
              </p:cNvSpPr>
              <p:nvPr/>
            </p:nvSpPr>
            <p:spPr bwMode="auto">
              <a:xfrm flipV="1">
                <a:off x="1963" y="2188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33" name="Line 921"/>
              <p:cNvSpPr>
                <a:spLocks noChangeShapeType="1"/>
              </p:cNvSpPr>
              <p:nvPr/>
            </p:nvSpPr>
            <p:spPr bwMode="auto">
              <a:xfrm flipV="1">
                <a:off x="1981" y="2117"/>
                <a:ext cx="1" cy="8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34" name="Line 922"/>
              <p:cNvSpPr>
                <a:spLocks noChangeShapeType="1"/>
              </p:cNvSpPr>
              <p:nvPr/>
            </p:nvSpPr>
            <p:spPr bwMode="auto">
              <a:xfrm flipV="1">
                <a:off x="1982" y="2092"/>
                <a:ext cx="1" cy="11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35" name="Line 923"/>
              <p:cNvSpPr>
                <a:spLocks noChangeShapeType="1"/>
              </p:cNvSpPr>
              <p:nvPr/>
            </p:nvSpPr>
            <p:spPr bwMode="auto">
              <a:xfrm flipV="1">
                <a:off x="1984" y="2157"/>
                <a:ext cx="1" cy="4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36" name="Line 924"/>
              <p:cNvSpPr>
                <a:spLocks noChangeShapeType="1"/>
              </p:cNvSpPr>
              <p:nvPr/>
            </p:nvSpPr>
            <p:spPr bwMode="auto">
              <a:xfrm flipV="1">
                <a:off x="2009" y="2114"/>
                <a:ext cx="1" cy="8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37" name="Line 925"/>
              <p:cNvSpPr>
                <a:spLocks noChangeShapeType="1"/>
              </p:cNvSpPr>
              <p:nvPr/>
            </p:nvSpPr>
            <p:spPr bwMode="auto">
              <a:xfrm flipV="1">
                <a:off x="2011" y="2132"/>
                <a:ext cx="1" cy="7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38" name="Line 926"/>
              <p:cNvSpPr>
                <a:spLocks noChangeShapeType="1"/>
              </p:cNvSpPr>
              <p:nvPr/>
            </p:nvSpPr>
            <p:spPr bwMode="auto">
              <a:xfrm flipV="1">
                <a:off x="2038" y="1803"/>
                <a:ext cx="1" cy="40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39" name="Line 927"/>
              <p:cNvSpPr>
                <a:spLocks noChangeShapeType="1"/>
              </p:cNvSpPr>
              <p:nvPr/>
            </p:nvSpPr>
            <p:spPr bwMode="auto">
              <a:xfrm flipV="1">
                <a:off x="2039" y="2067"/>
                <a:ext cx="1" cy="13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40" name="Line 928"/>
              <p:cNvSpPr>
                <a:spLocks noChangeShapeType="1"/>
              </p:cNvSpPr>
              <p:nvPr/>
            </p:nvSpPr>
            <p:spPr bwMode="auto">
              <a:xfrm flipV="1">
                <a:off x="2046" y="2184"/>
                <a:ext cx="1" cy="1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41" name="Line 929"/>
              <p:cNvSpPr>
                <a:spLocks noChangeShapeType="1"/>
              </p:cNvSpPr>
              <p:nvPr/>
            </p:nvSpPr>
            <p:spPr bwMode="auto">
              <a:xfrm flipV="1">
                <a:off x="2074" y="2187"/>
                <a:ext cx="1" cy="1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42" name="Line 930"/>
              <p:cNvSpPr>
                <a:spLocks noChangeShapeType="1"/>
              </p:cNvSpPr>
              <p:nvPr/>
            </p:nvSpPr>
            <p:spPr bwMode="auto">
              <a:xfrm flipV="1">
                <a:off x="2076" y="2181"/>
                <a:ext cx="1" cy="2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43" name="Line 931"/>
              <p:cNvSpPr>
                <a:spLocks noChangeShapeType="1"/>
              </p:cNvSpPr>
              <p:nvPr/>
            </p:nvSpPr>
            <p:spPr bwMode="auto">
              <a:xfrm flipV="1">
                <a:off x="2082" y="2188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44" name="Line 932"/>
              <p:cNvSpPr>
                <a:spLocks noChangeShapeType="1"/>
              </p:cNvSpPr>
              <p:nvPr/>
            </p:nvSpPr>
            <p:spPr bwMode="auto">
              <a:xfrm flipV="1">
                <a:off x="2099" y="2173"/>
                <a:ext cx="1" cy="3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45" name="Line 933"/>
              <p:cNvSpPr>
                <a:spLocks noChangeShapeType="1"/>
              </p:cNvSpPr>
              <p:nvPr/>
            </p:nvSpPr>
            <p:spPr bwMode="auto">
              <a:xfrm flipV="1">
                <a:off x="2102" y="2166"/>
                <a:ext cx="1" cy="3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46" name="Line 934"/>
              <p:cNvSpPr>
                <a:spLocks noChangeShapeType="1"/>
              </p:cNvSpPr>
              <p:nvPr/>
            </p:nvSpPr>
            <p:spPr bwMode="auto">
              <a:xfrm flipV="1">
                <a:off x="2104" y="2182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47" name="Line 935"/>
              <p:cNvSpPr>
                <a:spLocks noChangeShapeType="1"/>
              </p:cNvSpPr>
              <p:nvPr/>
            </p:nvSpPr>
            <p:spPr bwMode="auto">
              <a:xfrm flipV="1">
                <a:off x="2121" y="2188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48" name="Line 936"/>
              <p:cNvSpPr>
                <a:spLocks noChangeShapeType="1"/>
              </p:cNvSpPr>
              <p:nvPr/>
            </p:nvSpPr>
            <p:spPr bwMode="auto">
              <a:xfrm flipV="1">
                <a:off x="2211" y="2179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49" name="Line 937"/>
              <p:cNvSpPr>
                <a:spLocks noChangeShapeType="1"/>
              </p:cNvSpPr>
              <p:nvPr/>
            </p:nvSpPr>
            <p:spPr bwMode="auto">
              <a:xfrm flipV="1">
                <a:off x="2224" y="2123"/>
                <a:ext cx="1" cy="8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50" name="Line 938"/>
              <p:cNvSpPr>
                <a:spLocks noChangeShapeType="1"/>
              </p:cNvSpPr>
              <p:nvPr/>
            </p:nvSpPr>
            <p:spPr bwMode="auto">
              <a:xfrm flipV="1">
                <a:off x="2226" y="2166"/>
                <a:ext cx="1" cy="3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51" name="Line 939"/>
              <p:cNvSpPr>
                <a:spLocks noChangeShapeType="1"/>
              </p:cNvSpPr>
              <p:nvPr/>
            </p:nvSpPr>
            <p:spPr bwMode="auto">
              <a:xfrm flipV="1">
                <a:off x="2237" y="2105"/>
                <a:ext cx="1" cy="9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52" name="Line 940"/>
              <p:cNvSpPr>
                <a:spLocks noChangeShapeType="1"/>
              </p:cNvSpPr>
              <p:nvPr/>
            </p:nvSpPr>
            <p:spPr bwMode="auto">
              <a:xfrm flipV="1">
                <a:off x="2238" y="2138"/>
                <a:ext cx="1" cy="6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53" name="Line 941"/>
              <p:cNvSpPr>
                <a:spLocks noChangeShapeType="1"/>
              </p:cNvSpPr>
              <p:nvPr/>
            </p:nvSpPr>
            <p:spPr bwMode="auto">
              <a:xfrm flipV="1">
                <a:off x="2240" y="2182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54" name="Line 942"/>
              <p:cNvSpPr>
                <a:spLocks noChangeShapeType="1"/>
              </p:cNvSpPr>
              <p:nvPr/>
            </p:nvSpPr>
            <p:spPr bwMode="auto">
              <a:xfrm flipV="1">
                <a:off x="2241" y="2179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55" name="Line 943"/>
              <p:cNvSpPr>
                <a:spLocks noChangeShapeType="1"/>
              </p:cNvSpPr>
              <p:nvPr/>
            </p:nvSpPr>
            <p:spPr bwMode="auto">
              <a:xfrm flipV="1">
                <a:off x="2254" y="2185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56" name="Line 944"/>
              <p:cNvSpPr>
                <a:spLocks noChangeShapeType="1"/>
              </p:cNvSpPr>
              <p:nvPr/>
            </p:nvSpPr>
            <p:spPr bwMode="auto">
              <a:xfrm flipV="1">
                <a:off x="2256" y="2190"/>
                <a:ext cx="1" cy="1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57" name="Line 945"/>
              <p:cNvSpPr>
                <a:spLocks noChangeShapeType="1"/>
              </p:cNvSpPr>
              <p:nvPr/>
            </p:nvSpPr>
            <p:spPr bwMode="auto">
              <a:xfrm flipV="1">
                <a:off x="2270" y="2184"/>
                <a:ext cx="1" cy="1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58" name="Line 946"/>
              <p:cNvSpPr>
                <a:spLocks noChangeShapeType="1"/>
              </p:cNvSpPr>
              <p:nvPr/>
            </p:nvSpPr>
            <p:spPr bwMode="auto">
              <a:xfrm flipV="1">
                <a:off x="2283" y="2194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59" name="Line 947"/>
              <p:cNvSpPr>
                <a:spLocks noChangeShapeType="1"/>
              </p:cNvSpPr>
              <p:nvPr/>
            </p:nvSpPr>
            <p:spPr bwMode="auto">
              <a:xfrm flipV="1">
                <a:off x="2286" y="2127"/>
                <a:ext cx="1" cy="7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60" name="Line 948"/>
              <p:cNvSpPr>
                <a:spLocks noChangeShapeType="1"/>
              </p:cNvSpPr>
              <p:nvPr/>
            </p:nvSpPr>
            <p:spPr bwMode="auto">
              <a:xfrm flipV="1">
                <a:off x="2287" y="2190"/>
                <a:ext cx="1" cy="1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61" name="Line 949"/>
              <p:cNvSpPr>
                <a:spLocks noChangeShapeType="1"/>
              </p:cNvSpPr>
              <p:nvPr/>
            </p:nvSpPr>
            <p:spPr bwMode="auto">
              <a:xfrm flipV="1">
                <a:off x="2309" y="2190"/>
                <a:ext cx="1" cy="1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62" name="Line 950"/>
              <p:cNvSpPr>
                <a:spLocks noChangeShapeType="1"/>
              </p:cNvSpPr>
              <p:nvPr/>
            </p:nvSpPr>
            <p:spPr bwMode="auto">
              <a:xfrm flipV="1">
                <a:off x="2313" y="2098"/>
                <a:ext cx="1" cy="10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63" name="Line 951"/>
              <p:cNvSpPr>
                <a:spLocks noChangeShapeType="1"/>
              </p:cNvSpPr>
              <p:nvPr/>
            </p:nvSpPr>
            <p:spPr bwMode="auto">
              <a:xfrm flipV="1">
                <a:off x="2314" y="2169"/>
                <a:ext cx="1" cy="3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64" name="Line 952"/>
              <p:cNvSpPr>
                <a:spLocks noChangeShapeType="1"/>
              </p:cNvSpPr>
              <p:nvPr/>
            </p:nvSpPr>
            <p:spPr bwMode="auto">
              <a:xfrm flipV="1">
                <a:off x="2316" y="2154"/>
                <a:ext cx="1" cy="4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65" name="Line 953"/>
              <p:cNvSpPr>
                <a:spLocks noChangeShapeType="1"/>
              </p:cNvSpPr>
              <p:nvPr/>
            </p:nvSpPr>
            <p:spPr bwMode="auto">
              <a:xfrm flipV="1">
                <a:off x="2317" y="2173"/>
                <a:ext cx="1" cy="3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66" name="Line 954"/>
              <p:cNvSpPr>
                <a:spLocks noChangeShapeType="1"/>
              </p:cNvSpPr>
              <p:nvPr/>
            </p:nvSpPr>
            <p:spPr bwMode="auto">
              <a:xfrm flipV="1">
                <a:off x="2330" y="2191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67" name="Line 955"/>
              <p:cNvSpPr>
                <a:spLocks noChangeShapeType="1"/>
              </p:cNvSpPr>
              <p:nvPr/>
            </p:nvSpPr>
            <p:spPr bwMode="auto">
              <a:xfrm flipV="1">
                <a:off x="2343" y="2194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68" name="Line 956"/>
              <p:cNvSpPr>
                <a:spLocks noChangeShapeType="1"/>
              </p:cNvSpPr>
              <p:nvPr/>
            </p:nvSpPr>
            <p:spPr bwMode="auto">
              <a:xfrm flipV="1">
                <a:off x="2382" y="2179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69" name="Line 957"/>
              <p:cNvSpPr>
                <a:spLocks noChangeShapeType="1"/>
              </p:cNvSpPr>
              <p:nvPr/>
            </p:nvSpPr>
            <p:spPr bwMode="auto">
              <a:xfrm flipV="1">
                <a:off x="2399" y="2181"/>
                <a:ext cx="1" cy="2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70" name="Line 958"/>
              <p:cNvSpPr>
                <a:spLocks noChangeShapeType="1"/>
              </p:cNvSpPr>
              <p:nvPr/>
            </p:nvSpPr>
            <p:spPr bwMode="auto">
              <a:xfrm flipV="1">
                <a:off x="2401" y="2182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71" name="Line 959"/>
              <p:cNvSpPr>
                <a:spLocks noChangeShapeType="1"/>
              </p:cNvSpPr>
              <p:nvPr/>
            </p:nvSpPr>
            <p:spPr bwMode="auto">
              <a:xfrm flipV="1">
                <a:off x="2409" y="1924"/>
                <a:ext cx="1" cy="27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72" name="Line 960"/>
              <p:cNvSpPr>
                <a:spLocks noChangeShapeType="1"/>
              </p:cNvSpPr>
              <p:nvPr/>
            </p:nvSpPr>
            <p:spPr bwMode="auto">
              <a:xfrm flipV="1">
                <a:off x="2411" y="2038"/>
                <a:ext cx="1" cy="16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73" name="Line 961"/>
              <p:cNvSpPr>
                <a:spLocks noChangeShapeType="1"/>
              </p:cNvSpPr>
              <p:nvPr/>
            </p:nvSpPr>
            <p:spPr bwMode="auto">
              <a:xfrm flipV="1">
                <a:off x="2412" y="2170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74" name="Line 962"/>
              <p:cNvSpPr>
                <a:spLocks noChangeShapeType="1"/>
              </p:cNvSpPr>
              <p:nvPr/>
            </p:nvSpPr>
            <p:spPr bwMode="auto">
              <a:xfrm flipV="1">
                <a:off x="2426" y="2193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75" name="Line 963"/>
              <p:cNvSpPr>
                <a:spLocks noChangeShapeType="1"/>
              </p:cNvSpPr>
              <p:nvPr/>
            </p:nvSpPr>
            <p:spPr bwMode="auto">
              <a:xfrm flipV="1">
                <a:off x="2429" y="2191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76" name="Line 964"/>
              <p:cNvSpPr>
                <a:spLocks noChangeShapeType="1"/>
              </p:cNvSpPr>
              <p:nvPr/>
            </p:nvSpPr>
            <p:spPr bwMode="auto">
              <a:xfrm flipV="1">
                <a:off x="2497" y="2196"/>
                <a:ext cx="1" cy="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317"/>
            <p:cNvGrpSpPr>
              <a:grpSpLocks/>
            </p:cNvGrpSpPr>
            <p:nvPr/>
          </p:nvGrpSpPr>
          <p:grpSpPr bwMode="auto">
            <a:xfrm>
              <a:off x="2112" y="2496"/>
              <a:ext cx="1680" cy="485"/>
              <a:chOff x="918" y="596"/>
              <a:chExt cx="1920" cy="1109"/>
            </a:xfrm>
          </p:grpSpPr>
          <p:sp>
            <p:nvSpPr>
              <p:cNvPr id="121150" name="Line 318"/>
              <p:cNvSpPr>
                <a:spLocks noChangeShapeType="1"/>
              </p:cNvSpPr>
              <p:nvPr/>
            </p:nvSpPr>
            <p:spPr bwMode="auto">
              <a:xfrm>
                <a:off x="918" y="1704"/>
                <a:ext cx="1920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51" name="Line 319"/>
              <p:cNvSpPr>
                <a:spLocks noChangeShapeType="1"/>
              </p:cNvSpPr>
              <p:nvPr/>
            </p:nvSpPr>
            <p:spPr bwMode="auto">
              <a:xfrm flipV="1">
                <a:off x="962" y="1667"/>
                <a:ext cx="1" cy="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52" name="Line 320"/>
              <p:cNvSpPr>
                <a:spLocks noChangeShapeType="1"/>
              </p:cNvSpPr>
              <p:nvPr/>
            </p:nvSpPr>
            <p:spPr bwMode="auto">
              <a:xfrm flipV="1">
                <a:off x="996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53" name="Line 321"/>
              <p:cNvSpPr>
                <a:spLocks noChangeShapeType="1"/>
              </p:cNvSpPr>
              <p:nvPr/>
            </p:nvSpPr>
            <p:spPr bwMode="auto">
              <a:xfrm flipV="1">
                <a:off x="1007" y="1679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54" name="Line 322"/>
              <p:cNvSpPr>
                <a:spLocks noChangeShapeType="1"/>
              </p:cNvSpPr>
              <p:nvPr/>
            </p:nvSpPr>
            <p:spPr bwMode="auto">
              <a:xfrm flipV="1">
                <a:off x="1010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55" name="Line 323"/>
              <p:cNvSpPr>
                <a:spLocks noChangeShapeType="1"/>
              </p:cNvSpPr>
              <p:nvPr/>
            </p:nvSpPr>
            <p:spPr bwMode="auto">
              <a:xfrm flipV="1">
                <a:off x="1023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56" name="Line 324"/>
              <p:cNvSpPr>
                <a:spLocks noChangeShapeType="1"/>
              </p:cNvSpPr>
              <p:nvPr/>
            </p:nvSpPr>
            <p:spPr bwMode="auto">
              <a:xfrm flipV="1">
                <a:off x="1028" y="1660"/>
                <a:ext cx="1" cy="4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57" name="Line 325"/>
              <p:cNvSpPr>
                <a:spLocks noChangeShapeType="1"/>
              </p:cNvSpPr>
              <p:nvPr/>
            </p:nvSpPr>
            <p:spPr bwMode="auto">
              <a:xfrm flipV="1">
                <a:off x="1049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58" name="Line 326"/>
              <p:cNvSpPr>
                <a:spLocks noChangeShapeType="1"/>
              </p:cNvSpPr>
              <p:nvPr/>
            </p:nvSpPr>
            <p:spPr bwMode="auto">
              <a:xfrm flipV="1">
                <a:off x="1051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59" name="Line 327"/>
              <p:cNvSpPr>
                <a:spLocks noChangeShapeType="1"/>
              </p:cNvSpPr>
              <p:nvPr/>
            </p:nvSpPr>
            <p:spPr bwMode="auto">
              <a:xfrm flipV="1">
                <a:off x="1060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60" name="Line 328"/>
              <p:cNvSpPr>
                <a:spLocks noChangeShapeType="1"/>
              </p:cNvSpPr>
              <p:nvPr/>
            </p:nvSpPr>
            <p:spPr bwMode="auto">
              <a:xfrm flipV="1">
                <a:off x="1063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61" name="Line 329"/>
              <p:cNvSpPr>
                <a:spLocks noChangeShapeType="1"/>
              </p:cNvSpPr>
              <p:nvPr/>
            </p:nvSpPr>
            <p:spPr bwMode="auto">
              <a:xfrm flipV="1">
                <a:off x="1075" y="1487"/>
                <a:ext cx="1" cy="2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62" name="Line 330"/>
              <p:cNvSpPr>
                <a:spLocks noChangeShapeType="1"/>
              </p:cNvSpPr>
              <p:nvPr/>
            </p:nvSpPr>
            <p:spPr bwMode="auto">
              <a:xfrm flipV="1">
                <a:off x="1078" y="1678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63" name="Line 331"/>
              <p:cNvSpPr>
                <a:spLocks noChangeShapeType="1"/>
              </p:cNvSpPr>
              <p:nvPr/>
            </p:nvSpPr>
            <p:spPr bwMode="auto">
              <a:xfrm flipV="1">
                <a:off x="1094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64" name="Line 332"/>
              <p:cNvSpPr>
                <a:spLocks noChangeShapeType="1"/>
              </p:cNvSpPr>
              <p:nvPr/>
            </p:nvSpPr>
            <p:spPr bwMode="auto">
              <a:xfrm flipV="1">
                <a:off x="1110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65" name="Line 333"/>
              <p:cNvSpPr>
                <a:spLocks noChangeShapeType="1"/>
              </p:cNvSpPr>
              <p:nvPr/>
            </p:nvSpPr>
            <p:spPr bwMode="auto">
              <a:xfrm flipV="1">
                <a:off x="1112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66" name="Line 334"/>
              <p:cNvSpPr>
                <a:spLocks noChangeShapeType="1"/>
              </p:cNvSpPr>
              <p:nvPr/>
            </p:nvSpPr>
            <p:spPr bwMode="auto">
              <a:xfrm flipV="1">
                <a:off x="1118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67" name="Line 335"/>
              <p:cNvSpPr>
                <a:spLocks noChangeShapeType="1"/>
              </p:cNvSpPr>
              <p:nvPr/>
            </p:nvSpPr>
            <p:spPr bwMode="auto">
              <a:xfrm flipV="1">
                <a:off x="1125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68" name="Line 336"/>
              <p:cNvSpPr>
                <a:spLocks noChangeShapeType="1"/>
              </p:cNvSpPr>
              <p:nvPr/>
            </p:nvSpPr>
            <p:spPr bwMode="auto">
              <a:xfrm flipV="1">
                <a:off x="1127" y="1676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69" name="Line 337"/>
              <p:cNvSpPr>
                <a:spLocks noChangeShapeType="1"/>
              </p:cNvSpPr>
              <p:nvPr/>
            </p:nvSpPr>
            <p:spPr bwMode="auto">
              <a:xfrm flipV="1">
                <a:off x="1136" y="1623"/>
                <a:ext cx="1" cy="7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70" name="Line 338"/>
              <p:cNvSpPr>
                <a:spLocks noChangeShapeType="1"/>
              </p:cNvSpPr>
              <p:nvPr/>
            </p:nvSpPr>
            <p:spPr bwMode="auto">
              <a:xfrm flipV="1">
                <a:off x="1144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71" name="Line 339"/>
              <p:cNvSpPr>
                <a:spLocks noChangeShapeType="1"/>
              </p:cNvSpPr>
              <p:nvPr/>
            </p:nvSpPr>
            <p:spPr bwMode="auto">
              <a:xfrm flipV="1">
                <a:off x="1152" y="1652"/>
                <a:ext cx="1" cy="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72" name="Line 340"/>
              <p:cNvSpPr>
                <a:spLocks noChangeShapeType="1"/>
              </p:cNvSpPr>
              <p:nvPr/>
            </p:nvSpPr>
            <p:spPr bwMode="auto">
              <a:xfrm flipV="1">
                <a:off x="1154" y="1563"/>
                <a:ext cx="1" cy="13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73" name="Line 341"/>
              <p:cNvSpPr>
                <a:spLocks noChangeShapeType="1"/>
              </p:cNvSpPr>
              <p:nvPr/>
            </p:nvSpPr>
            <p:spPr bwMode="auto">
              <a:xfrm flipV="1">
                <a:off x="1156" y="1657"/>
                <a:ext cx="1" cy="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74" name="Line 342"/>
              <p:cNvSpPr>
                <a:spLocks noChangeShapeType="1"/>
              </p:cNvSpPr>
              <p:nvPr/>
            </p:nvSpPr>
            <p:spPr bwMode="auto">
              <a:xfrm flipV="1">
                <a:off x="1175" y="1682"/>
                <a:ext cx="1" cy="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75" name="Line 343"/>
              <p:cNvSpPr>
                <a:spLocks noChangeShapeType="1"/>
              </p:cNvSpPr>
              <p:nvPr/>
            </p:nvSpPr>
            <p:spPr bwMode="auto">
              <a:xfrm flipV="1">
                <a:off x="1180" y="1603"/>
                <a:ext cx="1" cy="9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76" name="Line 344"/>
              <p:cNvSpPr>
                <a:spLocks noChangeShapeType="1"/>
              </p:cNvSpPr>
              <p:nvPr/>
            </p:nvSpPr>
            <p:spPr bwMode="auto">
              <a:xfrm flipV="1">
                <a:off x="1183" y="1403"/>
                <a:ext cx="1" cy="29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77" name="Line 345"/>
              <p:cNvSpPr>
                <a:spLocks noChangeShapeType="1"/>
              </p:cNvSpPr>
              <p:nvPr/>
            </p:nvSpPr>
            <p:spPr bwMode="auto">
              <a:xfrm flipV="1">
                <a:off x="1185" y="1679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78" name="Line 346"/>
              <p:cNvSpPr>
                <a:spLocks noChangeShapeType="1"/>
              </p:cNvSpPr>
              <p:nvPr/>
            </p:nvSpPr>
            <p:spPr bwMode="auto">
              <a:xfrm flipV="1">
                <a:off x="1195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79" name="Line 347"/>
              <p:cNvSpPr>
                <a:spLocks noChangeShapeType="1"/>
              </p:cNvSpPr>
              <p:nvPr/>
            </p:nvSpPr>
            <p:spPr bwMode="auto">
              <a:xfrm flipV="1">
                <a:off x="1196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80" name="Line 348"/>
              <p:cNvSpPr>
                <a:spLocks noChangeShapeType="1"/>
              </p:cNvSpPr>
              <p:nvPr/>
            </p:nvSpPr>
            <p:spPr bwMode="auto">
              <a:xfrm flipV="1">
                <a:off x="1198" y="1647"/>
                <a:ext cx="1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81" name="Line 349"/>
              <p:cNvSpPr>
                <a:spLocks noChangeShapeType="1"/>
              </p:cNvSpPr>
              <p:nvPr/>
            </p:nvSpPr>
            <p:spPr bwMode="auto">
              <a:xfrm flipV="1">
                <a:off x="1206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82" name="Line 350"/>
              <p:cNvSpPr>
                <a:spLocks noChangeShapeType="1"/>
              </p:cNvSpPr>
              <p:nvPr/>
            </p:nvSpPr>
            <p:spPr bwMode="auto">
              <a:xfrm flipV="1">
                <a:off x="1207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83" name="Line 351"/>
              <p:cNvSpPr>
                <a:spLocks noChangeShapeType="1"/>
              </p:cNvSpPr>
              <p:nvPr/>
            </p:nvSpPr>
            <p:spPr bwMode="auto">
              <a:xfrm flipV="1">
                <a:off x="1220" y="1679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84" name="Line 352"/>
              <p:cNvSpPr>
                <a:spLocks noChangeShapeType="1"/>
              </p:cNvSpPr>
              <p:nvPr/>
            </p:nvSpPr>
            <p:spPr bwMode="auto">
              <a:xfrm flipV="1">
                <a:off x="1224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85" name="Line 353"/>
              <p:cNvSpPr>
                <a:spLocks noChangeShapeType="1"/>
              </p:cNvSpPr>
              <p:nvPr/>
            </p:nvSpPr>
            <p:spPr bwMode="auto">
              <a:xfrm flipV="1">
                <a:off x="1228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86" name="Line 354"/>
              <p:cNvSpPr>
                <a:spLocks noChangeShapeType="1"/>
              </p:cNvSpPr>
              <p:nvPr/>
            </p:nvSpPr>
            <p:spPr bwMode="auto">
              <a:xfrm flipV="1">
                <a:off x="1232" y="1678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87" name="Line 355"/>
              <p:cNvSpPr>
                <a:spLocks noChangeShapeType="1"/>
              </p:cNvSpPr>
              <p:nvPr/>
            </p:nvSpPr>
            <p:spPr bwMode="auto">
              <a:xfrm flipV="1">
                <a:off x="1233" y="1597"/>
                <a:ext cx="1" cy="10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88" name="Line 356"/>
              <p:cNvSpPr>
                <a:spLocks noChangeShapeType="1"/>
              </p:cNvSpPr>
              <p:nvPr/>
            </p:nvSpPr>
            <p:spPr bwMode="auto">
              <a:xfrm flipV="1">
                <a:off x="1235" y="1657"/>
                <a:ext cx="1" cy="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89" name="Line 357"/>
              <p:cNvSpPr>
                <a:spLocks noChangeShapeType="1"/>
              </p:cNvSpPr>
              <p:nvPr/>
            </p:nvSpPr>
            <p:spPr bwMode="auto">
              <a:xfrm flipV="1">
                <a:off x="1237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90" name="Line 358"/>
              <p:cNvSpPr>
                <a:spLocks noChangeShapeType="1"/>
              </p:cNvSpPr>
              <p:nvPr/>
            </p:nvSpPr>
            <p:spPr bwMode="auto">
              <a:xfrm flipV="1">
                <a:off x="1238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91" name="Line 359"/>
              <p:cNvSpPr>
                <a:spLocks noChangeShapeType="1"/>
              </p:cNvSpPr>
              <p:nvPr/>
            </p:nvSpPr>
            <p:spPr bwMode="auto">
              <a:xfrm flipV="1">
                <a:off x="1261" y="1475"/>
                <a:ext cx="1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92" name="Line 360"/>
              <p:cNvSpPr>
                <a:spLocks noChangeShapeType="1"/>
              </p:cNvSpPr>
              <p:nvPr/>
            </p:nvSpPr>
            <p:spPr bwMode="auto">
              <a:xfrm flipV="1">
                <a:off x="1262" y="1667"/>
                <a:ext cx="1" cy="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93" name="Line 361"/>
              <p:cNvSpPr>
                <a:spLocks noChangeShapeType="1"/>
              </p:cNvSpPr>
              <p:nvPr/>
            </p:nvSpPr>
            <p:spPr bwMode="auto">
              <a:xfrm flipV="1">
                <a:off x="1264" y="1676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94" name="Line 362"/>
              <p:cNvSpPr>
                <a:spLocks noChangeShapeType="1"/>
              </p:cNvSpPr>
              <p:nvPr/>
            </p:nvSpPr>
            <p:spPr bwMode="auto">
              <a:xfrm flipV="1">
                <a:off x="1269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95" name="Line 363"/>
              <p:cNvSpPr>
                <a:spLocks noChangeShapeType="1"/>
              </p:cNvSpPr>
              <p:nvPr/>
            </p:nvSpPr>
            <p:spPr bwMode="auto">
              <a:xfrm flipV="1">
                <a:off x="1272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96" name="Line 364"/>
              <p:cNvSpPr>
                <a:spLocks noChangeShapeType="1"/>
              </p:cNvSpPr>
              <p:nvPr/>
            </p:nvSpPr>
            <p:spPr bwMode="auto">
              <a:xfrm flipV="1">
                <a:off x="1275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97" name="Line 365"/>
              <p:cNvSpPr>
                <a:spLocks noChangeShapeType="1"/>
              </p:cNvSpPr>
              <p:nvPr/>
            </p:nvSpPr>
            <p:spPr bwMode="auto">
              <a:xfrm flipV="1">
                <a:off x="1279" y="1660"/>
                <a:ext cx="1" cy="4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98" name="Line 366"/>
              <p:cNvSpPr>
                <a:spLocks noChangeShapeType="1"/>
              </p:cNvSpPr>
              <p:nvPr/>
            </p:nvSpPr>
            <p:spPr bwMode="auto">
              <a:xfrm flipV="1">
                <a:off x="1285" y="1679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99" name="Line 367"/>
              <p:cNvSpPr>
                <a:spLocks noChangeShapeType="1"/>
              </p:cNvSpPr>
              <p:nvPr/>
            </p:nvSpPr>
            <p:spPr bwMode="auto">
              <a:xfrm flipV="1">
                <a:off x="1288" y="1552"/>
                <a:ext cx="1" cy="1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00" name="Line 368"/>
              <p:cNvSpPr>
                <a:spLocks noChangeShapeType="1"/>
              </p:cNvSpPr>
              <p:nvPr/>
            </p:nvSpPr>
            <p:spPr bwMode="auto">
              <a:xfrm flipV="1">
                <a:off x="1290" y="1094"/>
                <a:ext cx="1" cy="60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01" name="Line 369"/>
              <p:cNvSpPr>
                <a:spLocks noChangeShapeType="1"/>
              </p:cNvSpPr>
              <p:nvPr/>
            </p:nvSpPr>
            <p:spPr bwMode="auto">
              <a:xfrm flipV="1">
                <a:off x="1292" y="1540"/>
                <a:ext cx="1" cy="16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02" name="Line 370"/>
              <p:cNvSpPr>
                <a:spLocks noChangeShapeType="1"/>
              </p:cNvSpPr>
              <p:nvPr/>
            </p:nvSpPr>
            <p:spPr bwMode="auto">
              <a:xfrm flipV="1">
                <a:off x="1293" y="1670"/>
                <a:ext cx="1" cy="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03" name="Line 371"/>
              <p:cNvSpPr>
                <a:spLocks noChangeShapeType="1"/>
              </p:cNvSpPr>
              <p:nvPr/>
            </p:nvSpPr>
            <p:spPr bwMode="auto">
              <a:xfrm flipV="1">
                <a:off x="1295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04" name="Line 372"/>
              <p:cNvSpPr>
                <a:spLocks noChangeShapeType="1"/>
              </p:cNvSpPr>
              <p:nvPr/>
            </p:nvSpPr>
            <p:spPr bwMode="auto">
              <a:xfrm flipV="1">
                <a:off x="1303" y="1459"/>
                <a:ext cx="1" cy="24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05" name="Line 373"/>
              <p:cNvSpPr>
                <a:spLocks noChangeShapeType="1"/>
              </p:cNvSpPr>
              <p:nvPr/>
            </p:nvSpPr>
            <p:spPr bwMode="auto">
              <a:xfrm flipV="1">
                <a:off x="1305" y="1638"/>
                <a:ext cx="1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06" name="Line 374"/>
              <p:cNvSpPr>
                <a:spLocks noChangeShapeType="1"/>
              </p:cNvSpPr>
              <p:nvPr/>
            </p:nvSpPr>
            <p:spPr bwMode="auto">
              <a:xfrm flipV="1">
                <a:off x="1306" y="1678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07" name="Line 375"/>
              <p:cNvSpPr>
                <a:spLocks noChangeShapeType="1"/>
              </p:cNvSpPr>
              <p:nvPr/>
            </p:nvSpPr>
            <p:spPr bwMode="auto">
              <a:xfrm flipV="1">
                <a:off x="1309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08" name="Line 376"/>
              <p:cNvSpPr>
                <a:spLocks noChangeShapeType="1"/>
              </p:cNvSpPr>
              <p:nvPr/>
            </p:nvSpPr>
            <p:spPr bwMode="auto">
              <a:xfrm flipV="1">
                <a:off x="1311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09" name="Line 377"/>
              <p:cNvSpPr>
                <a:spLocks noChangeShapeType="1"/>
              </p:cNvSpPr>
              <p:nvPr/>
            </p:nvSpPr>
            <p:spPr bwMode="auto">
              <a:xfrm flipV="1">
                <a:off x="1321" y="1673"/>
                <a:ext cx="1" cy="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10" name="Line 378"/>
              <p:cNvSpPr>
                <a:spLocks noChangeShapeType="1"/>
              </p:cNvSpPr>
              <p:nvPr/>
            </p:nvSpPr>
            <p:spPr bwMode="auto">
              <a:xfrm flipV="1">
                <a:off x="1322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11" name="Line 379"/>
              <p:cNvSpPr>
                <a:spLocks noChangeShapeType="1"/>
              </p:cNvSpPr>
              <p:nvPr/>
            </p:nvSpPr>
            <p:spPr bwMode="auto">
              <a:xfrm flipV="1">
                <a:off x="1324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12" name="Line 380"/>
              <p:cNvSpPr>
                <a:spLocks noChangeShapeType="1"/>
              </p:cNvSpPr>
              <p:nvPr/>
            </p:nvSpPr>
            <p:spPr bwMode="auto">
              <a:xfrm flipV="1">
                <a:off x="1326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13" name="Line 381"/>
              <p:cNvSpPr>
                <a:spLocks noChangeShapeType="1"/>
              </p:cNvSpPr>
              <p:nvPr/>
            </p:nvSpPr>
            <p:spPr bwMode="auto">
              <a:xfrm flipV="1">
                <a:off x="1330" y="1556"/>
                <a:ext cx="1" cy="1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14" name="Line 382"/>
              <p:cNvSpPr>
                <a:spLocks noChangeShapeType="1"/>
              </p:cNvSpPr>
              <p:nvPr/>
            </p:nvSpPr>
            <p:spPr bwMode="auto">
              <a:xfrm flipV="1">
                <a:off x="1332" y="1669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15" name="Line 383"/>
              <p:cNvSpPr>
                <a:spLocks noChangeShapeType="1"/>
              </p:cNvSpPr>
              <p:nvPr/>
            </p:nvSpPr>
            <p:spPr bwMode="auto">
              <a:xfrm flipV="1">
                <a:off x="1334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16" name="Line 384"/>
              <p:cNvSpPr>
                <a:spLocks noChangeShapeType="1"/>
              </p:cNvSpPr>
              <p:nvPr/>
            </p:nvSpPr>
            <p:spPr bwMode="auto">
              <a:xfrm flipV="1">
                <a:off x="1348" y="1675"/>
                <a:ext cx="1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17" name="Line 385"/>
              <p:cNvSpPr>
                <a:spLocks noChangeShapeType="1"/>
              </p:cNvSpPr>
              <p:nvPr/>
            </p:nvSpPr>
            <p:spPr bwMode="auto">
              <a:xfrm flipV="1">
                <a:off x="1350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18" name="Line 386"/>
              <p:cNvSpPr>
                <a:spLocks noChangeShapeType="1"/>
              </p:cNvSpPr>
              <p:nvPr/>
            </p:nvSpPr>
            <p:spPr bwMode="auto">
              <a:xfrm flipV="1">
                <a:off x="1351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19" name="Line 387"/>
              <p:cNvSpPr>
                <a:spLocks noChangeShapeType="1"/>
              </p:cNvSpPr>
              <p:nvPr/>
            </p:nvSpPr>
            <p:spPr bwMode="auto">
              <a:xfrm flipV="1">
                <a:off x="1356" y="1682"/>
                <a:ext cx="1" cy="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20" name="Line 388"/>
              <p:cNvSpPr>
                <a:spLocks noChangeShapeType="1"/>
              </p:cNvSpPr>
              <p:nvPr/>
            </p:nvSpPr>
            <p:spPr bwMode="auto">
              <a:xfrm flipV="1">
                <a:off x="1359" y="1675"/>
                <a:ext cx="1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21" name="Line 389"/>
              <p:cNvSpPr>
                <a:spLocks noChangeShapeType="1"/>
              </p:cNvSpPr>
              <p:nvPr/>
            </p:nvSpPr>
            <p:spPr bwMode="auto">
              <a:xfrm flipV="1">
                <a:off x="1361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22" name="Line 390"/>
              <p:cNvSpPr>
                <a:spLocks noChangeShapeType="1"/>
              </p:cNvSpPr>
              <p:nvPr/>
            </p:nvSpPr>
            <p:spPr bwMode="auto">
              <a:xfrm flipV="1">
                <a:off x="1369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23" name="Line 391"/>
              <p:cNvSpPr>
                <a:spLocks noChangeShapeType="1"/>
              </p:cNvSpPr>
              <p:nvPr/>
            </p:nvSpPr>
            <p:spPr bwMode="auto">
              <a:xfrm flipV="1">
                <a:off x="1372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24" name="Line 392"/>
              <p:cNvSpPr>
                <a:spLocks noChangeShapeType="1"/>
              </p:cNvSpPr>
              <p:nvPr/>
            </p:nvSpPr>
            <p:spPr bwMode="auto">
              <a:xfrm flipV="1">
                <a:off x="1376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25" name="Line 393"/>
              <p:cNvSpPr>
                <a:spLocks noChangeShapeType="1"/>
              </p:cNvSpPr>
              <p:nvPr/>
            </p:nvSpPr>
            <p:spPr bwMode="auto">
              <a:xfrm flipV="1">
                <a:off x="1384" y="1673"/>
                <a:ext cx="1" cy="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26" name="Line 394"/>
              <p:cNvSpPr>
                <a:spLocks noChangeShapeType="1"/>
              </p:cNvSpPr>
              <p:nvPr/>
            </p:nvSpPr>
            <p:spPr bwMode="auto">
              <a:xfrm flipV="1">
                <a:off x="1393" y="1676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27" name="Line 395"/>
              <p:cNvSpPr>
                <a:spLocks noChangeShapeType="1"/>
              </p:cNvSpPr>
              <p:nvPr/>
            </p:nvSpPr>
            <p:spPr bwMode="auto">
              <a:xfrm flipV="1">
                <a:off x="1397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28" name="Line 396"/>
              <p:cNvSpPr>
                <a:spLocks noChangeShapeType="1"/>
              </p:cNvSpPr>
              <p:nvPr/>
            </p:nvSpPr>
            <p:spPr bwMode="auto">
              <a:xfrm flipV="1">
                <a:off x="1411" y="1679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29" name="Line 397"/>
              <p:cNvSpPr>
                <a:spLocks noChangeShapeType="1"/>
              </p:cNvSpPr>
              <p:nvPr/>
            </p:nvSpPr>
            <p:spPr bwMode="auto">
              <a:xfrm flipV="1">
                <a:off x="1413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30" name="Line 398"/>
              <p:cNvSpPr>
                <a:spLocks noChangeShapeType="1"/>
              </p:cNvSpPr>
              <p:nvPr/>
            </p:nvSpPr>
            <p:spPr bwMode="auto">
              <a:xfrm flipV="1">
                <a:off x="1423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31" name="Line 399"/>
              <p:cNvSpPr>
                <a:spLocks noChangeShapeType="1"/>
              </p:cNvSpPr>
              <p:nvPr/>
            </p:nvSpPr>
            <p:spPr bwMode="auto">
              <a:xfrm flipV="1">
                <a:off x="1427" y="1635"/>
                <a:ext cx="1" cy="6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32" name="Line 400"/>
              <p:cNvSpPr>
                <a:spLocks noChangeShapeType="1"/>
              </p:cNvSpPr>
              <p:nvPr/>
            </p:nvSpPr>
            <p:spPr bwMode="auto">
              <a:xfrm flipV="1">
                <a:off x="1429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33" name="Line 401"/>
              <p:cNvSpPr>
                <a:spLocks noChangeShapeType="1"/>
              </p:cNvSpPr>
              <p:nvPr/>
            </p:nvSpPr>
            <p:spPr bwMode="auto">
              <a:xfrm flipV="1">
                <a:off x="1431" y="1670"/>
                <a:ext cx="1" cy="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34" name="Line 402"/>
              <p:cNvSpPr>
                <a:spLocks noChangeShapeType="1"/>
              </p:cNvSpPr>
              <p:nvPr/>
            </p:nvSpPr>
            <p:spPr bwMode="auto">
              <a:xfrm flipV="1">
                <a:off x="1434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35" name="Line 403"/>
              <p:cNvSpPr>
                <a:spLocks noChangeShapeType="1"/>
              </p:cNvSpPr>
              <p:nvPr/>
            </p:nvSpPr>
            <p:spPr bwMode="auto">
              <a:xfrm flipV="1">
                <a:off x="1436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36" name="Line 404"/>
              <p:cNvSpPr>
                <a:spLocks noChangeShapeType="1"/>
              </p:cNvSpPr>
              <p:nvPr/>
            </p:nvSpPr>
            <p:spPr bwMode="auto">
              <a:xfrm flipV="1">
                <a:off x="1437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37" name="Line 405"/>
              <p:cNvSpPr>
                <a:spLocks noChangeShapeType="1"/>
              </p:cNvSpPr>
              <p:nvPr/>
            </p:nvSpPr>
            <p:spPr bwMode="auto">
              <a:xfrm flipV="1">
                <a:off x="1448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38" name="Line 406"/>
              <p:cNvSpPr>
                <a:spLocks noChangeShapeType="1"/>
              </p:cNvSpPr>
              <p:nvPr/>
            </p:nvSpPr>
            <p:spPr bwMode="auto">
              <a:xfrm flipV="1">
                <a:off x="1452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39" name="Line 407"/>
              <p:cNvSpPr>
                <a:spLocks noChangeShapeType="1"/>
              </p:cNvSpPr>
              <p:nvPr/>
            </p:nvSpPr>
            <p:spPr bwMode="auto">
              <a:xfrm flipV="1">
                <a:off x="1455" y="1594"/>
                <a:ext cx="1" cy="10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40" name="Line 408"/>
              <p:cNvSpPr>
                <a:spLocks noChangeShapeType="1"/>
              </p:cNvSpPr>
              <p:nvPr/>
            </p:nvSpPr>
            <p:spPr bwMode="auto">
              <a:xfrm flipV="1">
                <a:off x="1457" y="1432"/>
                <a:ext cx="1" cy="27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41" name="Line 409"/>
              <p:cNvSpPr>
                <a:spLocks noChangeShapeType="1"/>
              </p:cNvSpPr>
              <p:nvPr/>
            </p:nvSpPr>
            <p:spPr bwMode="auto">
              <a:xfrm flipV="1">
                <a:off x="1458" y="1611"/>
                <a:ext cx="1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42" name="Line 410"/>
              <p:cNvSpPr>
                <a:spLocks noChangeShapeType="1"/>
              </p:cNvSpPr>
              <p:nvPr/>
            </p:nvSpPr>
            <p:spPr bwMode="auto">
              <a:xfrm flipV="1">
                <a:off x="1466" y="1667"/>
                <a:ext cx="1" cy="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43" name="Line 411"/>
              <p:cNvSpPr>
                <a:spLocks noChangeShapeType="1"/>
              </p:cNvSpPr>
              <p:nvPr/>
            </p:nvSpPr>
            <p:spPr bwMode="auto">
              <a:xfrm flipV="1">
                <a:off x="1469" y="1667"/>
                <a:ext cx="1" cy="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44" name="Line 412"/>
              <p:cNvSpPr>
                <a:spLocks noChangeShapeType="1"/>
              </p:cNvSpPr>
              <p:nvPr/>
            </p:nvSpPr>
            <p:spPr bwMode="auto">
              <a:xfrm flipV="1">
                <a:off x="1471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45" name="Line 413"/>
              <p:cNvSpPr>
                <a:spLocks noChangeShapeType="1"/>
              </p:cNvSpPr>
              <p:nvPr/>
            </p:nvSpPr>
            <p:spPr bwMode="auto">
              <a:xfrm flipV="1">
                <a:off x="1474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46" name="Line 414"/>
              <p:cNvSpPr>
                <a:spLocks noChangeShapeType="1"/>
              </p:cNvSpPr>
              <p:nvPr/>
            </p:nvSpPr>
            <p:spPr bwMode="auto">
              <a:xfrm flipV="1">
                <a:off x="1476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47" name="Line 415"/>
              <p:cNvSpPr>
                <a:spLocks noChangeShapeType="1"/>
              </p:cNvSpPr>
              <p:nvPr/>
            </p:nvSpPr>
            <p:spPr bwMode="auto">
              <a:xfrm flipV="1">
                <a:off x="1478" y="1681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48" name="Line 416"/>
              <p:cNvSpPr>
                <a:spLocks noChangeShapeType="1"/>
              </p:cNvSpPr>
              <p:nvPr/>
            </p:nvSpPr>
            <p:spPr bwMode="auto">
              <a:xfrm flipV="1">
                <a:off x="1479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49" name="Line 417"/>
              <p:cNvSpPr>
                <a:spLocks noChangeShapeType="1"/>
              </p:cNvSpPr>
              <p:nvPr/>
            </p:nvSpPr>
            <p:spPr bwMode="auto">
              <a:xfrm flipV="1">
                <a:off x="1481" y="1617"/>
                <a:ext cx="1" cy="8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50" name="Line 418"/>
              <p:cNvSpPr>
                <a:spLocks noChangeShapeType="1"/>
              </p:cNvSpPr>
              <p:nvPr/>
            </p:nvSpPr>
            <p:spPr bwMode="auto">
              <a:xfrm flipV="1">
                <a:off x="1482" y="596"/>
                <a:ext cx="1" cy="110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51" name="Line 419"/>
              <p:cNvSpPr>
                <a:spLocks noChangeShapeType="1"/>
              </p:cNvSpPr>
              <p:nvPr/>
            </p:nvSpPr>
            <p:spPr bwMode="auto">
              <a:xfrm flipV="1">
                <a:off x="1484" y="1288"/>
                <a:ext cx="1" cy="4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52" name="Line 420"/>
              <p:cNvSpPr>
                <a:spLocks noChangeShapeType="1"/>
              </p:cNvSpPr>
              <p:nvPr/>
            </p:nvSpPr>
            <p:spPr bwMode="auto">
              <a:xfrm flipV="1">
                <a:off x="1486" y="1676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53" name="Line 421"/>
              <p:cNvSpPr>
                <a:spLocks noChangeShapeType="1"/>
              </p:cNvSpPr>
              <p:nvPr/>
            </p:nvSpPr>
            <p:spPr bwMode="auto">
              <a:xfrm flipV="1">
                <a:off x="1487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54" name="Line 422"/>
              <p:cNvSpPr>
                <a:spLocks noChangeShapeType="1"/>
              </p:cNvSpPr>
              <p:nvPr/>
            </p:nvSpPr>
            <p:spPr bwMode="auto">
              <a:xfrm flipV="1">
                <a:off x="1491" y="1667"/>
                <a:ext cx="1" cy="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55" name="Line 423"/>
              <p:cNvSpPr>
                <a:spLocks noChangeShapeType="1"/>
              </p:cNvSpPr>
              <p:nvPr/>
            </p:nvSpPr>
            <p:spPr bwMode="auto">
              <a:xfrm flipV="1">
                <a:off x="1492" y="1678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56" name="Line 424"/>
              <p:cNvSpPr>
                <a:spLocks noChangeShapeType="1"/>
              </p:cNvSpPr>
              <p:nvPr/>
            </p:nvSpPr>
            <p:spPr bwMode="auto">
              <a:xfrm flipV="1">
                <a:off x="1497" y="1534"/>
                <a:ext cx="1" cy="1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57" name="Line 425"/>
              <p:cNvSpPr>
                <a:spLocks noChangeShapeType="1"/>
              </p:cNvSpPr>
              <p:nvPr/>
            </p:nvSpPr>
            <p:spPr bwMode="auto">
              <a:xfrm flipV="1">
                <a:off x="1499" y="1647"/>
                <a:ext cx="1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58" name="Line 426"/>
              <p:cNvSpPr>
                <a:spLocks noChangeShapeType="1"/>
              </p:cNvSpPr>
              <p:nvPr/>
            </p:nvSpPr>
            <p:spPr bwMode="auto">
              <a:xfrm flipV="1">
                <a:off x="1507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59" name="Line 427"/>
              <p:cNvSpPr>
                <a:spLocks noChangeShapeType="1"/>
              </p:cNvSpPr>
              <p:nvPr/>
            </p:nvSpPr>
            <p:spPr bwMode="auto">
              <a:xfrm flipV="1">
                <a:off x="1510" y="1643"/>
                <a:ext cx="1" cy="5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60" name="Line 428"/>
              <p:cNvSpPr>
                <a:spLocks noChangeShapeType="1"/>
              </p:cNvSpPr>
              <p:nvPr/>
            </p:nvSpPr>
            <p:spPr bwMode="auto">
              <a:xfrm flipV="1">
                <a:off x="1513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61" name="Line 429"/>
              <p:cNvSpPr>
                <a:spLocks noChangeShapeType="1"/>
              </p:cNvSpPr>
              <p:nvPr/>
            </p:nvSpPr>
            <p:spPr bwMode="auto">
              <a:xfrm flipV="1">
                <a:off x="1516" y="1675"/>
                <a:ext cx="1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62" name="Line 430"/>
              <p:cNvSpPr>
                <a:spLocks noChangeShapeType="1"/>
              </p:cNvSpPr>
              <p:nvPr/>
            </p:nvSpPr>
            <p:spPr bwMode="auto">
              <a:xfrm flipV="1">
                <a:off x="1523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63" name="Line 431"/>
              <p:cNvSpPr>
                <a:spLocks noChangeShapeType="1"/>
              </p:cNvSpPr>
              <p:nvPr/>
            </p:nvSpPr>
            <p:spPr bwMode="auto">
              <a:xfrm flipV="1">
                <a:off x="1524" y="1600"/>
                <a:ext cx="1" cy="10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64" name="Line 432"/>
              <p:cNvSpPr>
                <a:spLocks noChangeShapeType="1"/>
              </p:cNvSpPr>
              <p:nvPr/>
            </p:nvSpPr>
            <p:spPr bwMode="auto">
              <a:xfrm flipV="1">
                <a:off x="1526" y="1594"/>
                <a:ext cx="1" cy="10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65" name="Line 433"/>
              <p:cNvSpPr>
                <a:spLocks noChangeShapeType="1"/>
              </p:cNvSpPr>
              <p:nvPr/>
            </p:nvSpPr>
            <p:spPr bwMode="auto">
              <a:xfrm flipV="1">
                <a:off x="1529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66" name="Line 434"/>
              <p:cNvSpPr>
                <a:spLocks noChangeShapeType="1"/>
              </p:cNvSpPr>
              <p:nvPr/>
            </p:nvSpPr>
            <p:spPr bwMode="auto">
              <a:xfrm flipV="1">
                <a:off x="1531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67" name="Line 435"/>
              <p:cNvSpPr>
                <a:spLocks noChangeShapeType="1"/>
              </p:cNvSpPr>
              <p:nvPr/>
            </p:nvSpPr>
            <p:spPr bwMode="auto">
              <a:xfrm flipV="1">
                <a:off x="1533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68" name="Line 436"/>
              <p:cNvSpPr>
                <a:spLocks noChangeShapeType="1"/>
              </p:cNvSpPr>
              <p:nvPr/>
            </p:nvSpPr>
            <p:spPr bwMode="auto">
              <a:xfrm flipV="1">
                <a:off x="1539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69" name="Line 437"/>
              <p:cNvSpPr>
                <a:spLocks noChangeShapeType="1"/>
              </p:cNvSpPr>
              <p:nvPr/>
            </p:nvSpPr>
            <p:spPr bwMode="auto">
              <a:xfrm flipV="1">
                <a:off x="1542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70" name="Line 438"/>
              <p:cNvSpPr>
                <a:spLocks noChangeShapeType="1"/>
              </p:cNvSpPr>
              <p:nvPr/>
            </p:nvSpPr>
            <p:spPr bwMode="auto">
              <a:xfrm flipV="1">
                <a:off x="1546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71" name="Line 439"/>
              <p:cNvSpPr>
                <a:spLocks noChangeShapeType="1"/>
              </p:cNvSpPr>
              <p:nvPr/>
            </p:nvSpPr>
            <p:spPr bwMode="auto">
              <a:xfrm flipV="1">
                <a:off x="1552" y="1669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72" name="Line 440"/>
              <p:cNvSpPr>
                <a:spLocks noChangeShapeType="1"/>
              </p:cNvSpPr>
              <p:nvPr/>
            </p:nvSpPr>
            <p:spPr bwMode="auto">
              <a:xfrm flipV="1">
                <a:off x="1557" y="1658"/>
                <a:ext cx="1" cy="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73" name="Line 441"/>
              <p:cNvSpPr>
                <a:spLocks noChangeShapeType="1"/>
              </p:cNvSpPr>
              <p:nvPr/>
            </p:nvSpPr>
            <p:spPr bwMode="auto">
              <a:xfrm flipV="1">
                <a:off x="1558" y="1666"/>
                <a:ext cx="1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74" name="Line 442"/>
              <p:cNvSpPr>
                <a:spLocks noChangeShapeType="1"/>
              </p:cNvSpPr>
              <p:nvPr/>
            </p:nvSpPr>
            <p:spPr bwMode="auto">
              <a:xfrm flipV="1">
                <a:off x="1563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75" name="Line 443"/>
              <p:cNvSpPr>
                <a:spLocks noChangeShapeType="1"/>
              </p:cNvSpPr>
              <p:nvPr/>
            </p:nvSpPr>
            <p:spPr bwMode="auto">
              <a:xfrm flipV="1">
                <a:off x="1567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76" name="Line 444"/>
              <p:cNvSpPr>
                <a:spLocks noChangeShapeType="1"/>
              </p:cNvSpPr>
              <p:nvPr/>
            </p:nvSpPr>
            <p:spPr bwMode="auto">
              <a:xfrm flipV="1">
                <a:off x="1573" y="1676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77" name="Line 445"/>
              <p:cNvSpPr>
                <a:spLocks noChangeShapeType="1"/>
              </p:cNvSpPr>
              <p:nvPr/>
            </p:nvSpPr>
            <p:spPr bwMode="auto">
              <a:xfrm flipV="1">
                <a:off x="1578" y="1675"/>
                <a:ext cx="1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78" name="Line 446"/>
              <p:cNvSpPr>
                <a:spLocks noChangeShapeType="1"/>
              </p:cNvSpPr>
              <p:nvPr/>
            </p:nvSpPr>
            <p:spPr bwMode="auto">
              <a:xfrm flipV="1">
                <a:off x="1579" y="1673"/>
                <a:ext cx="1" cy="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79" name="Line 447"/>
              <p:cNvSpPr>
                <a:spLocks noChangeShapeType="1"/>
              </p:cNvSpPr>
              <p:nvPr/>
            </p:nvSpPr>
            <p:spPr bwMode="auto">
              <a:xfrm flipV="1">
                <a:off x="1586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80" name="Line 448"/>
              <p:cNvSpPr>
                <a:spLocks noChangeShapeType="1"/>
              </p:cNvSpPr>
              <p:nvPr/>
            </p:nvSpPr>
            <p:spPr bwMode="auto">
              <a:xfrm flipV="1">
                <a:off x="1599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81" name="Line 449"/>
              <p:cNvSpPr>
                <a:spLocks noChangeShapeType="1"/>
              </p:cNvSpPr>
              <p:nvPr/>
            </p:nvSpPr>
            <p:spPr bwMode="auto">
              <a:xfrm flipV="1">
                <a:off x="1601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82" name="Line 450"/>
              <p:cNvSpPr>
                <a:spLocks noChangeShapeType="1"/>
              </p:cNvSpPr>
              <p:nvPr/>
            </p:nvSpPr>
            <p:spPr bwMode="auto">
              <a:xfrm flipV="1">
                <a:off x="1604" y="1679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83" name="Line 451"/>
              <p:cNvSpPr>
                <a:spLocks noChangeShapeType="1"/>
              </p:cNvSpPr>
              <p:nvPr/>
            </p:nvSpPr>
            <p:spPr bwMode="auto">
              <a:xfrm flipV="1">
                <a:off x="1605" y="1678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84" name="Line 452"/>
              <p:cNvSpPr>
                <a:spLocks noChangeShapeType="1"/>
              </p:cNvSpPr>
              <p:nvPr/>
            </p:nvSpPr>
            <p:spPr bwMode="auto">
              <a:xfrm flipV="1">
                <a:off x="1607" y="1591"/>
                <a:ext cx="1" cy="1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85" name="Line 453"/>
              <p:cNvSpPr>
                <a:spLocks noChangeShapeType="1"/>
              </p:cNvSpPr>
              <p:nvPr/>
            </p:nvSpPr>
            <p:spPr bwMode="auto">
              <a:xfrm flipV="1">
                <a:off x="1609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86" name="Line 454"/>
              <p:cNvSpPr>
                <a:spLocks noChangeShapeType="1"/>
              </p:cNvSpPr>
              <p:nvPr/>
            </p:nvSpPr>
            <p:spPr bwMode="auto">
              <a:xfrm flipV="1">
                <a:off x="1615" y="1678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87" name="Line 455"/>
              <p:cNvSpPr>
                <a:spLocks noChangeShapeType="1"/>
              </p:cNvSpPr>
              <p:nvPr/>
            </p:nvSpPr>
            <p:spPr bwMode="auto">
              <a:xfrm flipV="1">
                <a:off x="1618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88" name="Line 456"/>
              <p:cNvSpPr>
                <a:spLocks noChangeShapeType="1"/>
              </p:cNvSpPr>
              <p:nvPr/>
            </p:nvSpPr>
            <p:spPr bwMode="auto">
              <a:xfrm flipV="1">
                <a:off x="1620" y="1625"/>
                <a:ext cx="1" cy="7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89" name="Line 457"/>
              <p:cNvSpPr>
                <a:spLocks noChangeShapeType="1"/>
              </p:cNvSpPr>
              <p:nvPr/>
            </p:nvSpPr>
            <p:spPr bwMode="auto">
              <a:xfrm flipV="1">
                <a:off x="1622" y="1682"/>
                <a:ext cx="1" cy="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90" name="Line 458"/>
              <p:cNvSpPr>
                <a:spLocks noChangeShapeType="1"/>
              </p:cNvSpPr>
              <p:nvPr/>
            </p:nvSpPr>
            <p:spPr bwMode="auto">
              <a:xfrm flipV="1">
                <a:off x="1625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91" name="Line 459"/>
              <p:cNvSpPr>
                <a:spLocks noChangeShapeType="1"/>
              </p:cNvSpPr>
              <p:nvPr/>
            </p:nvSpPr>
            <p:spPr bwMode="auto">
              <a:xfrm flipV="1">
                <a:off x="1628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92" name="Line 460"/>
              <p:cNvSpPr>
                <a:spLocks noChangeShapeType="1"/>
              </p:cNvSpPr>
              <p:nvPr/>
            </p:nvSpPr>
            <p:spPr bwMode="auto">
              <a:xfrm flipV="1">
                <a:off x="1631" y="762"/>
                <a:ext cx="1" cy="9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93" name="Line 461"/>
              <p:cNvSpPr>
                <a:spLocks noChangeShapeType="1"/>
              </p:cNvSpPr>
              <p:nvPr/>
            </p:nvSpPr>
            <p:spPr bwMode="auto">
              <a:xfrm flipV="1">
                <a:off x="1633" y="1482"/>
                <a:ext cx="1" cy="2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94" name="Line 462"/>
              <p:cNvSpPr>
                <a:spLocks noChangeShapeType="1"/>
              </p:cNvSpPr>
              <p:nvPr/>
            </p:nvSpPr>
            <p:spPr bwMode="auto">
              <a:xfrm flipV="1">
                <a:off x="1634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95" name="Line 463"/>
              <p:cNvSpPr>
                <a:spLocks noChangeShapeType="1"/>
              </p:cNvSpPr>
              <p:nvPr/>
            </p:nvSpPr>
            <p:spPr bwMode="auto">
              <a:xfrm flipV="1">
                <a:off x="1638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96" name="Line 464"/>
              <p:cNvSpPr>
                <a:spLocks noChangeShapeType="1"/>
              </p:cNvSpPr>
              <p:nvPr/>
            </p:nvSpPr>
            <p:spPr bwMode="auto">
              <a:xfrm flipV="1">
                <a:off x="1639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97" name="Line 465"/>
              <p:cNvSpPr>
                <a:spLocks noChangeShapeType="1"/>
              </p:cNvSpPr>
              <p:nvPr/>
            </p:nvSpPr>
            <p:spPr bwMode="auto">
              <a:xfrm flipV="1">
                <a:off x="1643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98" name="Line 466"/>
              <p:cNvSpPr>
                <a:spLocks noChangeShapeType="1"/>
              </p:cNvSpPr>
              <p:nvPr/>
            </p:nvSpPr>
            <p:spPr bwMode="auto">
              <a:xfrm flipV="1">
                <a:off x="1649" y="1634"/>
                <a:ext cx="1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99" name="Line 467"/>
              <p:cNvSpPr>
                <a:spLocks noChangeShapeType="1"/>
              </p:cNvSpPr>
              <p:nvPr/>
            </p:nvSpPr>
            <p:spPr bwMode="auto">
              <a:xfrm flipV="1">
                <a:off x="1651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00" name="Line 468"/>
              <p:cNvSpPr>
                <a:spLocks noChangeShapeType="1"/>
              </p:cNvSpPr>
              <p:nvPr/>
            </p:nvSpPr>
            <p:spPr bwMode="auto">
              <a:xfrm flipV="1">
                <a:off x="1652" y="1679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01" name="Line 469"/>
              <p:cNvSpPr>
                <a:spLocks noChangeShapeType="1"/>
              </p:cNvSpPr>
              <p:nvPr/>
            </p:nvSpPr>
            <p:spPr bwMode="auto">
              <a:xfrm flipV="1">
                <a:off x="1659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02" name="Line 470"/>
              <p:cNvSpPr>
                <a:spLocks noChangeShapeType="1"/>
              </p:cNvSpPr>
              <p:nvPr/>
            </p:nvSpPr>
            <p:spPr bwMode="auto">
              <a:xfrm flipV="1">
                <a:off x="1662" y="1666"/>
                <a:ext cx="1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03" name="Line 471"/>
              <p:cNvSpPr>
                <a:spLocks noChangeShapeType="1"/>
              </p:cNvSpPr>
              <p:nvPr/>
            </p:nvSpPr>
            <p:spPr bwMode="auto">
              <a:xfrm flipV="1">
                <a:off x="1664" y="1643"/>
                <a:ext cx="1" cy="5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04" name="Line 472"/>
              <p:cNvSpPr>
                <a:spLocks noChangeShapeType="1"/>
              </p:cNvSpPr>
              <p:nvPr/>
            </p:nvSpPr>
            <p:spPr bwMode="auto">
              <a:xfrm flipV="1">
                <a:off x="1672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05" name="Line 473"/>
              <p:cNvSpPr>
                <a:spLocks noChangeShapeType="1"/>
              </p:cNvSpPr>
              <p:nvPr/>
            </p:nvSpPr>
            <p:spPr bwMode="auto">
              <a:xfrm flipV="1">
                <a:off x="1675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06" name="Line 474"/>
              <p:cNvSpPr>
                <a:spLocks noChangeShapeType="1"/>
              </p:cNvSpPr>
              <p:nvPr/>
            </p:nvSpPr>
            <p:spPr bwMode="auto">
              <a:xfrm flipV="1">
                <a:off x="1677" y="1669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07" name="Line 475"/>
              <p:cNvSpPr>
                <a:spLocks noChangeShapeType="1"/>
              </p:cNvSpPr>
              <p:nvPr/>
            </p:nvSpPr>
            <p:spPr bwMode="auto">
              <a:xfrm flipV="1">
                <a:off x="1678" y="1679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08" name="Line 476"/>
              <p:cNvSpPr>
                <a:spLocks noChangeShapeType="1"/>
              </p:cNvSpPr>
              <p:nvPr/>
            </p:nvSpPr>
            <p:spPr bwMode="auto">
              <a:xfrm flipV="1">
                <a:off x="1683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09" name="Line 477"/>
              <p:cNvSpPr>
                <a:spLocks noChangeShapeType="1"/>
              </p:cNvSpPr>
              <p:nvPr/>
            </p:nvSpPr>
            <p:spPr bwMode="auto">
              <a:xfrm flipV="1">
                <a:off x="1685" y="1654"/>
                <a:ext cx="1" cy="4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10" name="Line 478"/>
              <p:cNvSpPr>
                <a:spLocks noChangeShapeType="1"/>
              </p:cNvSpPr>
              <p:nvPr/>
            </p:nvSpPr>
            <p:spPr bwMode="auto">
              <a:xfrm flipV="1">
                <a:off x="1686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11" name="Line 479"/>
              <p:cNvSpPr>
                <a:spLocks noChangeShapeType="1"/>
              </p:cNvSpPr>
              <p:nvPr/>
            </p:nvSpPr>
            <p:spPr bwMode="auto">
              <a:xfrm flipV="1">
                <a:off x="1689" y="1678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12" name="Line 480"/>
              <p:cNvSpPr>
                <a:spLocks noChangeShapeType="1"/>
              </p:cNvSpPr>
              <p:nvPr/>
            </p:nvSpPr>
            <p:spPr bwMode="auto">
              <a:xfrm flipV="1">
                <a:off x="1691" y="1496"/>
                <a:ext cx="1" cy="20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13" name="Line 481"/>
              <p:cNvSpPr>
                <a:spLocks noChangeShapeType="1"/>
              </p:cNvSpPr>
              <p:nvPr/>
            </p:nvSpPr>
            <p:spPr bwMode="auto">
              <a:xfrm flipV="1">
                <a:off x="1693" y="1649"/>
                <a:ext cx="1" cy="5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14" name="Line 482"/>
              <p:cNvSpPr>
                <a:spLocks noChangeShapeType="1"/>
              </p:cNvSpPr>
              <p:nvPr/>
            </p:nvSpPr>
            <p:spPr bwMode="auto">
              <a:xfrm flipV="1">
                <a:off x="1694" y="1676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15" name="Line 483"/>
              <p:cNvSpPr>
                <a:spLocks noChangeShapeType="1"/>
              </p:cNvSpPr>
              <p:nvPr/>
            </p:nvSpPr>
            <p:spPr bwMode="auto">
              <a:xfrm flipV="1">
                <a:off x="1698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16" name="Line 484"/>
              <p:cNvSpPr>
                <a:spLocks noChangeShapeType="1"/>
              </p:cNvSpPr>
              <p:nvPr/>
            </p:nvSpPr>
            <p:spPr bwMode="auto">
              <a:xfrm flipV="1">
                <a:off x="1702" y="1563"/>
                <a:ext cx="1" cy="13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17" name="Line 485"/>
              <p:cNvSpPr>
                <a:spLocks noChangeShapeType="1"/>
              </p:cNvSpPr>
              <p:nvPr/>
            </p:nvSpPr>
            <p:spPr bwMode="auto">
              <a:xfrm flipV="1">
                <a:off x="1704" y="1646"/>
                <a:ext cx="1" cy="5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18" name="Line 486"/>
              <p:cNvSpPr>
                <a:spLocks noChangeShapeType="1"/>
              </p:cNvSpPr>
              <p:nvPr/>
            </p:nvSpPr>
            <p:spPr bwMode="auto">
              <a:xfrm flipV="1">
                <a:off x="1706" y="1675"/>
                <a:ext cx="1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19" name="Line 487"/>
              <p:cNvSpPr>
                <a:spLocks noChangeShapeType="1"/>
              </p:cNvSpPr>
              <p:nvPr/>
            </p:nvSpPr>
            <p:spPr bwMode="auto">
              <a:xfrm flipV="1">
                <a:off x="1712" y="1508"/>
                <a:ext cx="1" cy="19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20" name="Line 488"/>
              <p:cNvSpPr>
                <a:spLocks noChangeShapeType="1"/>
              </p:cNvSpPr>
              <p:nvPr/>
            </p:nvSpPr>
            <p:spPr bwMode="auto">
              <a:xfrm flipV="1">
                <a:off x="1714" y="1584"/>
                <a:ext cx="1" cy="1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21" name="Line 489"/>
              <p:cNvSpPr>
                <a:spLocks noChangeShapeType="1"/>
              </p:cNvSpPr>
              <p:nvPr/>
            </p:nvSpPr>
            <p:spPr bwMode="auto">
              <a:xfrm flipV="1">
                <a:off x="1717" y="1649"/>
                <a:ext cx="1" cy="5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22" name="Line 490"/>
              <p:cNvSpPr>
                <a:spLocks noChangeShapeType="1"/>
              </p:cNvSpPr>
              <p:nvPr/>
            </p:nvSpPr>
            <p:spPr bwMode="auto">
              <a:xfrm flipV="1">
                <a:off x="1719" y="1649"/>
                <a:ext cx="1" cy="5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23" name="Line 491"/>
              <p:cNvSpPr>
                <a:spLocks noChangeShapeType="1"/>
              </p:cNvSpPr>
              <p:nvPr/>
            </p:nvSpPr>
            <p:spPr bwMode="auto">
              <a:xfrm flipV="1">
                <a:off x="1720" y="1682"/>
                <a:ext cx="1" cy="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24" name="Line 492"/>
              <p:cNvSpPr>
                <a:spLocks noChangeShapeType="1"/>
              </p:cNvSpPr>
              <p:nvPr/>
            </p:nvSpPr>
            <p:spPr bwMode="auto">
              <a:xfrm flipV="1">
                <a:off x="1738" y="1080"/>
                <a:ext cx="1" cy="62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25" name="Line 493"/>
              <p:cNvSpPr>
                <a:spLocks noChangeShapeType="1"/>
              </p:cNvSpPr>
              <p:nvPr/>
            </p:nvSpPr>
            <p:spPr bwMode="auto">
              <a:xfrm flipV="1">
                <a:off x="1740" y="1509"/>
                <a:ext cx="1" cy="19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26" name="Line 494"/>
              <p:cNvSpPr>
                <a:spLocks noChangeShapeType="1"/>
              </p:cNvSpPr>
              <p:nvPr/>
            </p:nvSpPr>
            <p:spPr bwMode="auto">
              <a:xfrm flipV="1">
                <a:off x="1753" y="1661"/>
                <a:ext cx="1" cy="4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27" name="Line 495"/>
              <p:cNvSpPr>
                <a:spLocks noChangeShapeType="1"/>
              </p:cNvSpPr>
              <p:nvPr/>
            </p:nvSpPr>
            <p:spPr bwMode="auto">
              <a:xfrm flipV="1">
                <a:off x="1756" y="1672"/>
                <a:ext cx="1" cy="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28" name="Line 496"/>
              <p:cNvSpPr>
                <a:spLocks noChangeShapeType="1"/>
              </p:cNvSpPr>
              <p:nvPr/>
            </p:nvSpPr>
            <p:spPr bwMode="auto">
              <a:xfrm flipV="1">
                <a:off x="1772" y="1631"/>
                <a:ext cx="1" cy="7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29" name="Line 497"/>
              <p:cNvSpPr>
                <a:spLocks noChangeShapeType="1"/>
              </p:cNvSpPr>
              <p:nvPr/>
            </p:nvSpPr>
            <p:spPr bwMode="auto">
              <a:xfrm flipV="1">
                <a:off x="1780" y="1643"/>
                <a:ext cx="1" cy="5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30" name="Line 498"/>
              <p:cNvSpPr>
                <a:spLocks noChangeShapeType="1"/>
              </p:cNvSpPr>
              <p:nvPr/>
            </p:nvSpPr>
            <p:spPr bwMode="auto">
              <a:xfrm flipV="1">
                <a:off x="1782" y="1607"/>
                <a:ext cx="1" cy="9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31" name="Line 499"/>
              <p:cNvSpPr>
                <a:spLocks noChangeShapeType="1"/>
              </p:cNvSpPr>
              <p:nvPr/>
            </p:nvSpPr>
            <p:spPr bwMode="auto">
              <a:xfrm flipV="1">
                <a:off x="1783" y="1679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32" name="Line 500"/>
              <p:cNvSpPr>
                <a:spLocks noChangeShapeType="1"/>
              </p:cNvSpPr>
              <p:nvPr/>
            </p:nvSpPr>
            <p:spPr bwMode="auto">
              <a:xfrm flipV="1">
                <a:off x="1787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33" name="Line 501"/>
              <p:cNvSpPr>
                <a:spLocks noChangeShapeType="1"/>
              </p:cNvSpPr>
              <p:nvPr/>
            </p:nvSpPr>
            <p:spPr bwMode="auto">
              <a:xfrm flipV="1">
                <a:off x="1790" y="1681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34" name="Line 502"/>
              <p:cNvSpPr>
                <a:spLocks noChangeShapeType="1"/>
              </p:cNvSpPr>
              <p:nvPr/>
            </p:nvSpPr>
            <p:spPr bwMode="auto">
              <a:xfrm flipV="1">
                <a:off x="1798" y="944"/>
                <a:ext cx="1" cy="75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35" name="Line 503"/>
              <p:cNvSpPr>
                <a:spLocks noChangeShapeType="1"/>
              </p:cNvSpPr>
              <p:nvPr/>
            </p:nvSpPr>
            <p:spPr bwMode="auto">
              <a:xfrm flipV="1">
                <a:off x="1799" y="1462"/>
                <a:ext cx="1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36" name="Line 504"/>
              <p:cNvSpPr>
                <a:spLocks noChangeShapeType="1"/>
              </p:cNvSpPr>
              <p:nvPr/>
            </p:nvSpPr>
            <p:spPr bwMode="auto">
              <a:xfrm flipV="1">
                <a:off x="1801" y="1675"/>
                <a:ext cx="1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37" name="Line 505"/>
              <p:cNvSpPr>
                <a:spLocks noChangeShapeType="1"/>
              </p:cNvSpPr>
              <p:nvPr/>
            </p:nvSpPr>
            <p:spPr bwMode="auto">
              <a:xfrm flipV="1">
                <a:off x="1809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38" name="Line 506"/>
              <p:cNvSpPr>
                <a:spLocks noChangeShapeType="1"/>
              </p:cNvSpPr>
              <p:nvPr/>
            </p:nvSpPr>
            <p:spPr bwMode="auto">
              <a:xfrm flipV="1">
                <a:off x="1814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39" name="Line 507"/>
              <p:cNvSpPr>
                <a:spLocks noChangeShapeType="1"/>
              </p:cNvSpPr>
              <p:nvPr/>
            </p:nvSpPr>
            <p:spPr bwMode="auto">
              <a:xfrm flipV="1">
                <a:off x="1825" y="1133"/>
                <a:ext cx="1" cy="5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40" name="Line 508"/>
              <p:cNvSpPr>
                <a:spLocks noChangeShapeType="1"/>
              </p:cNvSpPr>
              <p:nvPr/>
            </p:nvSpPr>
            <p:spPr bwMode="auto">
              <a:xfrm flipV="1">
                <a:off x="1827" y="1478"/>
                <a:ext cx="1" cy="2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41" name="Line 509"/>
              <p:cNvSpPr>
                <a:spLocks noChangeShapeType="1"/>
              </p:cNvSpPr>
              <p:nvPr/>
            </p:nvSpPr>
            <p:spPr bwMode="auto">
              <a:xfrm flipV="1">
                <a:off x="1840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42" name="Line 510"/>
              <p:cNvSpPr>
                <a:spLocks noChangeShapeType="1"/>
              </p:cNvSpPr>
              <p:nvPr/>
            </p:nvSpPr>
            <p:spPr bwMode="auto">
              <a:xfrm flipV="1">
                <a:off x="1879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43" name="Line 511"/>
              <p:cNvSpPr>
                <a:spLocks noChangeShapeType="1"/>
              </p:cNvSpPr>
              <p:nvPr/>
            </p:nvSpPr>
            <p:spPr bwMode="auto">
              <a:xfrm flipV="1">
                <a:off x="1882" y="1672"/>
                <a:ext cx="1" cy="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44" name="Line 512"/>
              <p:cNvSpPr>
                <a:spLocks noChangeShapeType="1"/>
              </p:cNvSpPr>
              <p:nvPr/>
            </p:nvSpPr>
            <p:spPr bwMode="auto">
              <a:xfrm flipV="1">
                <a:off x="1884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45" name="Line 513"/>
              <p:cNvSpPr>
                <a:spLocks noChangeShapeType="1"/>
              </p:cNvSpPr>
              <p:nvPr/>
            </p:nvSpPr>
            <p:spPr bwMode="auto">
              <a:xfrm flipV="1">
                <a:off x="1887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46" name="Line 514"/>
              <p:cNvSpPr>
                <a:spLocks noChangeShapeType="1"/>
              </p:cNvSpPr>
              <p:nvPr/>
            </p:nvSpPr>
            <p:spPr bwMode="auto">
              <a:xfrm flipV="1">
                <a:off x="1893" y="1681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47" name="Line 515"/>
              <p:cNvSpPr>
                <a:spLocks noChangeShapeType="1"/>
              </p:cNvSpPr>
              <p:nvPr/>
            </p:nvSpPr>
            <p:spPr bwMode="auto">
              <a:xfrm flipV="1">
                <a:off x="1903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48" name="Line 516"/>
              <p:cNvSpPr>
                <a:spLocks noChangeShapeType="1"/>
              </p:cNvSpPr>
              <p:nvPr/>
            </p:nvSpPr>
            <p:spPr bwMode="auto">
              <a:xfrm flipV="1">
                <a:off x="1905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49" name="Line 517"/>
              <p:cNvSpPr>
                <a:spLocks noChangeShapeType="1"/>
              </p:cNvSpPr>
              <p:nvPr/>
            </p:nvSpPr>
            <p:spPr bwMode="auto">
              <a:xfrm flipV="1">
                <a:off x="1908" y="1629"/>
                <a:ext cx="1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50" name="Line 518"/>
              <p:cNvSpPr>
                <a:spLocks noChangeShapeType="1"/>
              </p:cNvSpPr>
              <p:nvPr/>
            </p:nvSpPr>
            <p:spPr bwMode="auto">
              <a:xfrm flipV="1">
                <a:off x="1911" y="1673"/>
                <a:ext cx="1" cy="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51" name="Line 519"/>
              <p:cNvSpPr>
                <a:spLocks noChangeShapeType="1"/>
              </p:cNvSpPr>
              <p:nvPr/>
            </p:nvSpPr>
            <p:spPr bwMode="auto">
              <a:xfrm flipV="1">
                <a:off x="1921" y="1666"/>
                <a:ext cx="1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52" name="Line 520"/>
              <p:cNvSpPr>
                <a:spLocks noChangeShapeType="1"/>
              </p:cNvSpPr>
              <p:nvPr/>
            </p:nvSpPr>
            <p:spPr bwMode="auto">
              <a:xfrm flipV="1">
                <a:off x="1922" y="1673"/>
                <a:ext cx="1" cy="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53" name="Line 521"/>
              <p:cNvSpPr>
                <a:spLocks noChangeShapeType="1"/>
              </p:cNvSpPr>
              <p:nvPr/>
            </p:nvSpPr>
            <p:spPr bwMode="auto">
              <a:xfrm flipV="1">
                <a:off x="1926" y="1676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54" name="Line 522"/>
              <p:cNvSpPr>
                <a:spLocks noChangeShapeType="1"/>
              </p:cNvSpPr>
              <p:nvPr/>
            </p:nvSpPr>
            <p:spPr bwMode="auto">
              <a:xfrm flipV="1">
                <a:off x="1932" y="1062"/>
                <a:ext cx="1" cy="6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55" name="Line 523"/>
              <p:cNvSpPr>
                <a:spLocks noChangeShapeType="1"/>
              </p:cNvSpPr>
              <p:nvPr/>
            </p:nvSpPr>
            <p:spPr bwMode="auto">
              <a:xfrm flipV="1">
                <a:off x="1934" y="1423"/>
                <a:ext cx="1" cy="27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56" name="Line 524"/>
              <p:cNvSpPr>
                <a:spLocks noChangeShapeType="1"/>
              </p:cNvSpPr>
              <p:nvPr/>
            </p:nvSpPr>
            <p:spPr bwMode="auto">
              <a:xfrm flipV="1">
                <a:off x="1935" y="1681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57" name="Line 525"/>
              <p:cNvSpPr>
                <a:spLocks noChangeShapeType="1"/>
              </p:cNvSpPr>
              <p:nvPr/>
            </p:nvSpPr>
            <p:spPr bwMode="auto">
              <a:xfrm flipV="1">
                <a:off x="1943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58" name="Line 526"/>
              <p:cNvSpPr>
                <a:spLocks noChangeShapeType="1"/>
              </p:cNvSpPr>
              <p:nvPr/>
            </p:nvSpPr>
            <p:spPr bwMode="auto">
              <a:xfrm flipV="1">
                <a:off x="1947" y="1279"/>
                <a:ext cx="1" cy="4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59" name="Line 527"/>
              <p:cNvSpPr>
                <a:spLocks noChangeShapeType="1"/>
              </p:cNvSpPr>
              <p:nvPr/>
            </p:nvSpPr>
            <p:spPr bwMode="auto">
              <a:xfrm flipV="1">
                <a:off x="1948" y="1429"/>
                <a:ext cx="1" cy="2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60" name="Line 528"/>
              <p:cNvSpPr>
                <a:spLocks noChangeShapeType="1"/>
              </p:cNvSpPr>
              <p:nvPr/>
            </p:nvSpPr>
            <p:spPr bwMode="auto">
              <a:xfrm flipV="1">
                <a:off x="1973" y="1658"/>
                <a:ext cx="1" cy="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61" name="Line 529"/>
              <p:cNvSpPr>
                <a:spLocks noChangeShapeType="1"/>
              </p:cNvSpPr>
              <p:nvPr/>
            </p:nvSpPr>
            <p:spPr bwMode="auto">
              <a:xfrm flipV="1">
                <a:off x="1974" y="850"/>
                <a:ext cx="1" cy="8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62" name="Line 530"/>
              <p:cNvSpPr>
                <a:spLocks noChangeShapeType="1"/>
              </p:cNvSpPr>
              <p:nvPr/>
            </p:nvSpPr>
            <p:spPr bwMode="auto">
              <a:xfrm flipV="1">
                <a:off x="1976" y="1244"/>
                <a:ext cx="1" cy="45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63" name="Line 531"/>
              <p:cNvSpPr>
                <a:spLocks noChangeShapeType="1"/>
              </p:cNvSpPr>
              <p:nvPr/>
            </p:nvSpPr>
            <p:spPr bwMode="auto">
              <a:xfrm flipV="1">
                <a:off x="1977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64" name="Line 532"/>
              <p:cNvSpPr>
                <a:spLocks noChangeShapeType="1"/>
              </p:cNvSpPr>
              <p:nvPr/>
            </p:nvSpPr>
            <p:spPr bwMode="auto">
              <a:xfrm flipV="1">
                <a:off x="1990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65" name="Line 533"/>
              <p:cNvSpPr>
                <a:spLocks noChangeShapeType="1"/>
              </p:cNvSpPr>
              <p:nvPr/>
            </p:nvSpPr>
            <p:spPr bwMode="auto">
              <a:xfrm flipV="1">
                <a:off x="1994" y="1676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66" name="Line 534"/>
              <p:cNvSpPr>
                <a:spLocks noChangeShapeType="1"/>
              </p:cNvSpPr>
              <p:nvPr/>
            </p:nvSpPr>
            <p:spPr bwMode="auto">
              <a:xfrm flipV="1">
                <a:off x="2000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67" name="Line 535"/>
              <p:cNvSpPr>
                <a:spLocks noChangeShapeType="1"/>
              </p:cNvSpPr>
              <p:nvPr/>
            </p:nvSpPr>
            <p:spPr bwMode="auto">
              <a:xfrm flipV="1">
                <a:off x="2002" y="1620"/>
                <a:ext cx="1" cy="8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68" name="Line 536"/>
              <p:cNvSpPr>
                <a:spLocks noChangeShapeType="1"/>
              </p:cNvSpPr>
              <p:nvPr/>
            </p:nvSpPr>
            <p:spPr bwMode="auto">
              <a:xfrm flipV="1">
                <a:off x="2011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69" name="Line 537"/>
              <p:cNvSpPr>
                <a:spLocks noChangeShapeType="1"/>
              </p:cNvSpPr>
              <p:nvPr/>
            </p:nvSpPr>
            <p:spPr bwMode="auto">
              <a:xfrm flipV="1">
                <a:off x="2024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70" name="Line 538"/>
              <p:cNvSpPr>
                <a:spLocks noChangeShapeType="1"/>
              </p:cNvSpPr>
              <p:nvPr/>
            </p:nvSpPr>
            <p:spPr bwMode="auto">
              <a:xfrm flipV="1">
                <a:off x="2029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71" name="Line 539"/>
              <p:cNvSpPr>
                <a:spLocks noChangeShapeType="1"/>
              </p:cNvSpPr>
              <p:nvPr/>
            </p:nvSpPr>
            <p:spPr bwMode="auto">
              <a:xfrm flipV="1">
                <a:off x="2032" y="1678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72" name="Line 540"/>
              <p:cNvSpPr>
                <a:spLocks noChangeShapeType="1"/>
              </p:cNvSpPr>
              <p:nvPr/>
            </p:nvSpPr>
            <p:spPr bwMode="auto">
              <a:xfrm flipV="1">
                <a:off x="2039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73" name="Line 541"/>
              <p:cNvSpPr>
                <a:spLocks noChangeShapeType="1"/>
              </p:cNvSpPr>
              <p:nvPr/>
            </p:nvSpPr>
            <p:spPr bwMode="auto">
              <a:xfrm flipV="1">
                <a:off x="2062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74" name="Line 542"/>
              <p:cNvSpPr>
                <a:spLocks noChangeShapeType="1"/>
              </p:cNvSpPr>
              <p:nvPr/>
            </p:nvSpPr>
            <p:spPr bwMode="auto">
              <a:xfrm flipV="1">
                <a:off x="2070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75" name="Line 543"/>
              <p:cNvSpPr>
                <a:spLocks noChangeShapeType="1"/>
              </p:cNvSpPr>
              <p:nvPr/>
            </p:nvSpPr>
            <p:spPr bwMode="auto">
              <a:xfrm flipV="1">
                <a:off x="2073" y="1679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76" name="Line 544"/>
              <p:cNvSpPr>
                <a:spLocks noChangeShapeType="1"/>
              </p:cNvSpPr>
              <p:nvPr/>
            </p:nvSpPr>
            <p:spPr bwMode="auto">
              <a:xfrm flipV="1">
                <a:off x="2074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77" name="Line 545"/>
              <p:cNvSpPr>
                <a:spLocks noChangeShapeType="1"/>
              </p:cNvSpPr>
              <p:nvPr/>
            </p:nvSpPr>
            <p:spPr bwMode="auto">
              <a:xfrm flipV="1">
                <a:off x="2076" y="1681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78" name="Line 546"/>
              <p:cNvSpPr>
                <a:spLocks noChangeShapeType="1"/>
              </p:cNvSpPr>
              <p:nvPr/>
            </p:nvSpPr>
            <p:spPr bwMode="auto">
              <a:xfrm flipV="1">
                <a:off x="2079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79" name="Line 547"/>
              <p:cNvSpPr>
                <a:spLocks noChangeShapeType="1"/>
              </p:cNvSpPr>
              <p:nvPr/>
            </p:nvSpPr>
            <p:spPr bwMode="auto">
              <a:xfrm flipV="1">
                <a:off x="2083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80" name="Line 548"/>
              <p:cNvSpPr>
                <a:spLocks noChangeShapeType="1"/>
              </p:cNvSpPr>
              <p:nvPr/>
            </p:nvSpPr>
            <p:spPr bwMode="auto">
              <a:xfrm flipV="1">
                <a:off x="2092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81" name="Line 549"/>
              <p:cNvSpPr>
                <a:spLocks noChangeShapeType="1"/>
              </p:cNvSpPr>
              <p:nvPr/>
            </p:nvSpPr>
            <p:spPr bwMode="auto">
              <a:xfrm flipV="1">
                <a:off x="2099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82" name="Line 550"/>
              <p:cNvSpPr>
                <a:spLocks noChangeShapeType="1"/>
              </p:cNvSpPr>
              <p:nvPr/>
            </p:nvSpPr>
            <p:spPr bwMode="auto">
              <a:xfrm flipV="1">
                <a:off x="2102" y="1658"/>
                <a:ext cx="1" cy="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83" name="Line 551"/>
              <p:cNvSpPr>
                <a:spLocks noChangeShapeType="1"/>
              </p:cNvSpPr>
              <p:nvPr/>
            </p:nvSpPr>
            <p:spPr bwMode="auto">
              <a:xfrm flipV="1">
                <a:off x="2104" y="1681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84" name="Line 552"/>
              <p:cNvSpPr>
                <a:spLocks noChangeShapeType="1"/>
              </p:cNvSpPr>
              <p:nvPr/>
            </p:nvSpPr>
            <p:spPr bwMode="auto">
              <a:xfrm flipV="1">
                <a:off x="2105" y="1673"/>
                <a:ext cx="1" cy="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85" name="Line 553"/>
              <p:cNvSpPr>
                <a:spLocks noChangeShapeType="1"/>
              </p:cNvSpPr>
              <p:nvPr/>
            </p:nvSpPr>
            <p:spPr bwMode="auto">
              <a:xfrm flipV="1">
                <a:off x="2126" y="1027"/>
                <a:ext cx="1" cy="6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86" name="Line 554"/>
              <p:cNvSpPr>
                <a:spLocks noChangeShapeType="1"/>
              </p:cNvSpPr>
              <p:nvPr/>
            </p:nvSpPr>
            <p:spPr bwMode="auto">
              <a:xfrm flipV="1">
                <a:off x="2128" y="1329"/>
                <a:ext cx="1" cy="3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87" name="Line 555"/>
              <p:cNvSpPr>
                <a:spLocks noChangeShapeType="1"/>
              </p:cNvSpPr>
              <p:nvPr/>
            </p:nvSpPr>
            <p:spPr bwMode="auto">
              <a:xfrm flipV="1">
                <a:off x="2141" y="1644"/>
                <a:ext cx="1" cy="5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88" name="Line 556"/>
              <p:cNvSpPr>
                <a:spLocks noChangeShapeType="1"/>
              </p:cNvSpPr>
              <p:nvPr/>
            </p:nvSpPr>
            <p:spPr bwMode="auto">
              <a:xfrm flipV="1">
                <a:off x="2142" y="1660"/>
                <a:ext cx="1" cy="4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89" name="Line 557"/>
              <p:cNvSpPr>
                <a:spLocks noChangeShapeType="1"/>
              </p:cNvSpPr>
              <p:nvPr/>
            </p:nvSpPr>
            <p:spPr bwMode="auto">
              <a:xfrm flipV="1">
                <a:off x="2146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90" name="Line 558"/>
              <p:cNvSpPr>
                <a:spLocks noChangeShapeType="1"/>
              </p:cNvSpPr>
              <p:nvPr/>
            </p:nvSpPr>
            <p:spPr bwMode="auto">
              <a:xfrm flipV="1">
                <a:off x="2162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91" name="Line 559"/>
              <p:cNvSpPr>
                <a:spLocks noChangeShapeType="1"/>
              </p:cNvSpPr>
              <p:nvPr/>
            </p:nvSpPr>
            <p:spPr bwMode="auto">
              <a:xfrm flipV="1">
                <a:off x="2167" y="1340"/>
                <a:ext cx="1" cy="36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92" name="Line 560"/>
              <p:cNvSpPr>
                <a:spLocks noChangeShapeType="1"/>
              </p:cNvSpPr>
              <p:nvPr/>
            </p:nvSpPr>
            <p:spPr bwMode="auto">
              <a:xfrm flipV="1">
                <a:off x="2168" y="1428"/>
                <a:ext cx="1" cy="2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93" name="Line 561"/>
              <p:cNvSpPr>
                <a:spLocks noChangeShapeType="1"/>
              </p:cNvSpPr>
              <p:nvPr/>
            </p:nvSpPr>
            <p:spPr bwMode="auto">
              <a:xfrm flipV="1">
                <a:off x="2170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94" name="Line 562"/>
              <p:cNvSpPr>
                <a:spLocks noChangeShapeType="1"/>
              </p:cNvSpPr>
              <p:nvPr/>
            </p:nvSpPr>
            <p:spPr bwMode="auto">
              <a:xfrm flipV="1">
                <a:off x="2181" y="1681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95" name="Line 563"/>
              <p:cNvSpPr>
                <a:spLocks noChangeShapeType="1"/>
              </p:cNvSpPr>
              <p:nvPr/>
            </p:nvSpPr>
            <p:spPr bwMode="auto">
              <a:xfrm flipV="1">
                <a:off x="2188" y="1678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96" name="Line 564"/>
              <p:cNvSpPr>
                <a:spLocks noChangeShapeType="1"/>
              </p:cNvSpPr>
              <p:nvPr/>
            </p:nvSpPr>
            <p:spPr bwMode="auto">
              <a:xfrm flipV="1">
                <a:off x="2191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97" name="Line 565"/>
              <p:cNvSpPr>
                <a:spLocks noChangeShapeType="1"/>
              </p:cNvSpPr>
              <p:nvPr/>
            </p:nvSpPr>
            <p:spPr bwMode="auto">
              <a:xfrm flipV="1">
                <a:off x="2205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98" name="Line 566"/>
              <p:cNvSpPr>
                <a:spLocks noChangeShapeType="1"/>
              </p:cNvSpPr>
              <p:nvPr/>
            </p:nvSpPr>
            <p:spPr bwMode="auto">
              <a:xfrm flipV="1">
                <a:off x="2218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99" name="Line 567"/>
              <p:cNvSpPr>
                <a:spLocks noChangeShapeType="1"/>
              </p:cNvSpPr>
              <p:nvPr/>
            </p:nvSpPr>
            <p:spPr bwMode="auto">
              <a:xfrm flipV="1">
                <a:off x="2222" y="1681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00" name="Line 568"/>
              <p:cNvSpPr>
                <a:spLocks noChangeShapeType="1"/>
              </p:cNvSpPr>
              <p:nvPr/>
            </p:nvSpPr>
            <p:spPr bwMode="auto">
              <a:xfrm flipV="1">
                <a:off x="2233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01" name="Line 569"/>
              <p:cNvSpPr>
                <a:spLocks noChangeShapeType="1"/>
              </p:cNvSpPr>
              <p:nvPr/>
            </p:nvSpPr>
            <p:spPr bwMode="auto">
              <a:xfrm flipV="1">
                <a:off x="2235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02" name="Line 570"/>
              <p:cNvSpPr>
                <a:spLocks noChangeShapeType="1"/>
              </p:cNvSpPr>
              <p:nvPr/>
            </p:nvSpPr>
            <p:spPr bwMode="auto">
              <a:xfrm flipV="1">
                <a:off x="2239" y="1675"/>
                <a:ext cx="1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03" name="Line 571"/>
              <p:cNvSpPr>
                <a:spLocks noChangeShapeType="1"/>
              </p:cNvSpPr>
              <p:nvPr/>
            </p:nvSpPr>
            <p:spPr bwMode="auto">
              <a:xfrm flipV="1">
                <a:off x="2248" y="1540"/>
                <a:ext cx="1" cy="16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04" name="Line 572"/>
              <p:cNvSpPr>
                <a:spLocks noChangeShapeType="1"/>
              </p:cNvSpPr>
              <p:nvPr/>
            </p:nvSpPr>
            <p:spPr bwMode="auto">
              <a:xfrm flipV="1">
                <a:off x="2249" y="1581"/>
                <a:ext cx="1" cy="1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05" name="Line 573"/>
              <p:cNvSpPr>
                <a:spLocks noChangeShapeType="1"/>
              </p:cNvSpPr>
              <p:nvPr/>
            </p:nvSpPr>
            <p:spPr bwMode="auto">
              <a:xfrm flipV="1">
                <a:off x="2251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06" name="Line 574"/>
              <p:cNvSpPr>
                <a:spLocks noChangeShapeType="1"/>
              </p:cNvSpPr>
              <p:nvPr/>
            </p:nvSpPr>
            <p:spPr bwMode="auto">
              <a:xfrm flipV="1">
                <a:off x="2273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07" name="Line 575"/>
              <p:cNvSpPr>
                <a:spLocks noChangeShapeType="1"/>
              </p:cNvSpPr>
              <p:nvPr/>
            </p:nvSpPr>
            <p:spPr bwMode="auto">
              <a:xfrm flipV="1">
                <a:off x="2275" y="1421"/>
                <a:ext cx="1" cy="2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08" name="Line 576"/>
              <p:cNvSpPr>
                <a:spLocks noChangeShapeType="1"/>
              </p:cNvSpPr>
              <p:nvPr/>
            </p:nvSpPr>
            <p:spPr bwMode="auto">
              <a:xfrm flipV="1">
                <a:off x="2277" y="1531"/>
                <a:ext cx="1" cy="17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09" name="Line 577"/>
              <p:cNvSpPr>
                <a:spLocks noChangeShapeType="1"/>
              </p:cNvSpPr>
              <p:nvPr/>
            </p:nvSpPr>
            <p:spPr bwMode="auto">
              <a:xfrm flipV="1">
                <a:off x="2278" y="1597"/>
                <a:ext cx="1" cy="10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10" name="Line 578"/>
              <p:cNvSpPr>
                <a:spLocks noChangeShapeType="1"/>
              </p:cNvSpPr>
              <p:nvPr/>
            </p:nvSpPr>
            <p:spPr bwMode="auto">
              <a:xfrm flipV="1">
                <a:off x="2322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11" name="Line 579"/>
              <p:cNvSpPr>
                <a:spLocks noChangeShapeType="1"/>
              </p:cNvSpPr>
              <p:nvPr/>
            </p:nvSpPr>
            <p:spPr bwMode="auto">
              <a:xfrm flipV="1">
                <a:off x="2340" y="1679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12" name="Line 580"/>
              <p:cNvSpPr>
                <a:spLocks noChangeShapeType="1"/>
              </p:cNvSpPr>
              <p:nvPr/>
            </p:nvSpPr>
            <p:spPr bwMode="auto">
              <a:xfrm flipV="1">
                <a:off x="2354" y="1663"/>
                <a:ext cx="1" cy="3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13" name="Line 581"/>
              <p:cNvSpPr>
                <a:spLocks noChangeShapeType="1"/>
              </p:cNvSpPr>
              <p:nvPr/>
            </p:nvSpPr>
            <p:spPr bwMode="auto">
              <a:xfrm flipV="1">
                <a:off x="2356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14" name="Line 582"/>
              <p:cNvSpPr>
                <a:spLocks noChangeShapeType="1"/>
              </p:cNvSpPr>
              <p:nvPr/>
            </p:nvSpPr>
            <p:spPr bwMode="auto">
              <a:xfrm flipV="1">
                <a:off x="2380" y="1664"/>
                <a:ext cx="1" cy="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15" name="Line 583"/>
              <p:cNvSpPr>
                <a:spLocks noChangeShapeType="1"/>
              </p:cNvSpPr>
              <p:nvPr/>
            </p:nvSpPr>
            <p:spPr bwMode="auto">
              <a:xfrm flipV="1">
                <a:off x="2382" y="1456"/>
                <a:ext cx="1" cy="2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16" name="Line 584"/>
              <p:cNvSpPr>
                <a:spLocks noChangeShapeType="1"/>
              </p:cNvSpPr>
              <p:nvPr/>
            </p:nvSpPr>
            <p:spPr bwMode="auto">
              <a:xfrm flipV="1">
                <a:off x="2387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17" name="Line 585"/>
              <p:cNvSpPr>
                <a:spLocks noChangeShapeType="1"/>
              </p:cNvSpPr>
              <p:nvPr/>
            </p:nvSpPr>
            <p:spPr bwMode="auto">
              <a:xfrm flipV="1">
                <a:off x="2416" y="1682"/>
                <a:ext cx="1" cy="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18" name="Line 586"/>
              <p:cNvSpPr>
                <a:spLocks noChangeShapeType="1"/>
              </p:cNvSpPr>
              <p:nvPr/>
            </p:nvSpPr>
            <p:spPr bwMode="auto">
              <a:xfrm flipV="1">
                <a:off x="2424" y="1682"/>
                <a:ext cx="1" cy="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19" name="Line 587"/>
              <p:cNvSpPr>
                <a:spLocks noChangeShapeType="1"/>
              </p:cNvSpPr>
              <p:nvPr/>
            </p:nvSpPr>
            <p:spPr bwMode="auto">
              <a:xfrm flipV="1">
                <a:off x="2442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20" name="Line 588"/>
              <p:cNvSpPr>
                <a:spLocks noChangeShapeType="1"/>
              </p:cNvSpPr>
              <p:nvPr/>
            </p:nvSpPr>
            <p:spPr bwMode="auto">
              <a:xfrm flipV="1">
                <a:off x="2443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21" name="Line 589"/>
              <p:cNvSpPr>
                <a:spLocks noChangeShapeType="1"/>
              </p:cNvSpPr>
              <p:nvPr/>
            </p:nvSpPr>
            <p:spPr bwMode="auto">
              <a:xfrm flipV="1">
                <a:off x="2468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22" name="Line 590"/>
              <p:cNvSpPr>
                <a:spLocks noChangeShapeType="1"/>
              </p:cNvSpPr>
              <p:nvPr/>
            </p:nvSpPr>
            <p:spPr bwMode="auto">
              <a:xfrm flipV="1">
                <a:off x="2469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23" name="Line 591"/>
              <p:cNvSpPr>
                <a:spLocks noChangeShapeType="1"/>
              </p:cNvSpPr>
              <p:nvPr/>
            </p:nvSpPr>
            <p:spPr bwMode="auto">
              <a:xfrm flipV="1">
                <a:off x="2555" y="1666"/>
                <a:ext cx="1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24" name="Line 592"/>
              <p:cNvSpPr>
                <a:spLocks noChangeShapeType="1"/>
              </p:cNvSpPr>
              <p:nvPr/>
            </p:nvSpPr>
            <p:spPr bwMode="auto">
              <a:xfrm flipV="1">
                <a:off x="2556" y="1626"/>
                <a:ext cx="1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25" name="Line 593"/>
              <p:cNvSpPr>
                <a:spLocks noChangeShapeType="1"/>
              </p:cNvSpPr>
              <p:nvPr/>
            </p:nvSpPr>
            <p:spPr bwMode="auto">
              <a:xfrm flipV="1">
                <a:off x="2565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26" name="Line 594"/>
              <p:cNvSpPr>
                <a:spLocks noChangeShapeType="1"/>
              </p:cNvSpPr>
              <p:nvPr/>
            </p:nvSpPr>
            <p:spPr bwMode="auto">
              <a:xfrm flipV="1">
                <a:off x="2639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27" name="Line 595"/>
              <p:cNvSpPr>
                <a:spLocks noChangeShapeType="1"/>
              </p:cNvSpPr>
              <p:nvPr/>
            </p:nvSpPr>
            <p:spPr bwMode="auto">
              <a:xfrm flipV="1">
                <a:off x="2642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28" name="Line 596"/>
              <p:cNvSpPr>
                <a:spLocks noChangeShapeType="1"/>
              </p:cNvSpPr>
              <p:nvPr/>
            </p:nvSpPr>
            <p:spPr bwMode="auto">
              <a:xfrm flipV="1">
                <a:off x="2688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29" name="Line 597"/>
              <p:cNvSpPr>
                <a:spLocks noChangeShapeType="1"/>
              </p:cNvSpPr>
              <p:nvPr/>
            </p:nvSpPr>
            <p:spPr bwMode="auto">
              <a:xfrm flipV="1">
                <a:off x="2762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1529" name="Text Box 697"/>
            <p:cNvSpPr txBox="1">
              <a:spLocks noChangeArrowheads="1"/>
            </p:cNvSpPr>
            <p:nvPr/>
          </p:nvSpPr>
          <p:spPr bwMode="auto">
            <a:xfrm>
              <a:off x="3789" y="2457"/>
              <a:ext cx="54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ea typeface="Arial" pitchFamily="-65" charset="0"/>
                  <a:cs typeface="Arial" pitchFamily="-65" charset="0"/>
                </a:rPr>
                <a:t>MS/MS</a:t>
              </a:r>
              <a:endParaRPr lang="en-US" sz="1400"/>
            </a:p>
          </p:txBody>
        </p:sp>
        <p:sp>
          <p:nvSpPr>
            <p:cNvPr id="121530" name="Line 698"/>
            <p:cNvSpPr>
              <a:spLocks noChangeShapeType="1"/>
            </p:cNvSpPr>
            <p:nvPr/>
          </p:nvSpPr>
          <p:spPr bwMode="auto">
            <a:xfrm flipH="1" flipV="1">
              <a:off x="3808" y="2697"/>
              <a:ext cx="461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717"/>
          <p:cNvGrpSpPr>
            <a:grpSpLocks/>
          </p:cNvGrpSpPr>
          <p:nvPr/>
        </p:nvGrpSpPr>
        <p:grpSpPr bwMode="auto">
          <a:xfrm>
            <a:off x="5072063" y="685800"/>
            <a:ext cx="3657600" cy="1549400"/>
            <a:chOff x="3456" y="432"/>
            <a:chExt cx="2593" cy="976"/>
          </a:xfrm>
        </p:grpSpPr>
        <p:sp>
          <p:nvSpPr>
            <p:cNvPr id="121437" name="Rectangle 605"/>
            <p:cNvSpPr>
              <a:spLocks noChangeArrowheads="1"/>
            </p:cNvSpPr>
            <p:nvPr/>
          </p:nvSpPr>
          <p:spPr bwMode="auto">
            <a:xfrm>
              <a:off x="4711" y="1272"/>
              <a:ext cx="139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/>
                <a:t>10</a:t>
              </a:r>
            </a:p>
          </p:txBody>
        </p:sp>
        <p:sp>
          <p:nvSpPr>
            <p:cNvPr id="121438" name="Rectangle 606"/>
            <p:cNvSpPr>
              <a:spLocks noChangeArrowheads="1"/>
            </p:cNvSpPr>
            <p:nvPr/>
          </p:nvSpPr>
          <p:spPr bwMode="auto">
            <a:xfrm>
              <a:off x="5321" y="1272"/>
              <a:ext cx="139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/>
                <a:t>20</a:t>
              </a:r>
            </a:p>
          </p:txBody>
        </p:sp>
        <p:sp>
          <p:nvSpPr>
            <p:cNvPr id="121439" name="Rectangle 607"/>
            <p:cNvSpPr>
              <a:spLocks noChangeArrowheads="1"/>
            </p:cNvSpPr>
            <p:nvPr/>
          </p:nvSpPr>
          <p:spPr bwMode="auto">
            <a:xfrm>
              <a:off x="5650" y="1272"/>
              <a:ext cx="399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/>
                <a:t>30 min</a:t>
              </a:r>
            </a:p>
          </p:txBody>
        </p:sp>
        <p:sp>
          <p:nvSpPr>
            <p:cNvPr id="121440" name="Line 608"/>
            <p:cNvSpPr>
              <a:spLocks noChangeShapeType="1"/>
            </p:cNvSpPr>
            <p:nvPr/>
          </p:nvSpPr>
          <p:spPr bwMode="auto">
            <a:xfrm flipV="1">
              <a:off x="4792" y="1245"/>
              <a:ext cx="0" cy="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41" name="Line 609"/>
            <p:cNvSpPr>
              <a:spLocks noChangeShapeType="1"/>
            </p:cNvSpPr>
            <p:nvPr/>
          </p:nvSpPr>
          <p:spPr bwMode="auto">
            <a:xfrm flipV="1">
              <a:off x="5384" y="1245"/>
              <a:ext cx="0" cy="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42" name="Line 610"/>
            <p:cNvSpPr>
              <a:spLocks noChangeShapeType="1"/>
            </p:cNvSpPr>
            <p:nvPr/>
          </p:nvSpPr>
          <p:spPr bwMode="auto">
            <a:xfrm flipV="1">
              <a:off x="5852" y="1245"/>
              <a:ext cx="0" cy="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" name="Group 611"/>
            <p:cNvGrpSpPr>
              <a:grpSpLocks/>
            </p:cNvGrpSpPr>
            <p:nvPr/>
          </p:nvGrpSpPr>
          <p:grpSpPr bwMode="auto">
            <a:xfrm>
              <a:off x="4137" y="768"/>
              <a:ext cx="63" cy="480"/>
              <a:chOff x="1155" y="1879"/>
              <a:chExt cx="28" cy="779"/>
            </a:xfrm>
          </p:grpSpPr>
          <p:sp>
            <p:nvSpPr>
              <p:cNvPr id="121444" name="Line 612"/>
              <p:cNvSpPr>
                <a:spLocks noChangeShapeType="1"/>
              </p:cNvSpPr>
              <p:nvPr/>
            </p:nvSpPr>
            <p:spPr bwMode="auto">
              <a:xfrm flipV="1">
                <a:off x="1183" y="1879"/>
                <a:ext cx="0" cy="77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45" name="Line 613"/>
              <p:cNvSpPr>
                <a:spLocks noChangeShapeType="1"/>
              </p:cNvSpPr>
              <p:nvPr/>
            </p:nvSpPr>
            <p:spPr bwMode="auto">
              <a:xfrm flipH="1">
                <a:off x="1155" y="1879"/>
                <a:ext cx="2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1448" name="Freeform 616"/>
            <p:cNvSpPr>
              <a:spLocks/>
            </p:cNvSpPr>
            <p:nvPr/>
          </p:nvSpPr>
          <p:spPr bwMode="auto">
            <a:xfrm>
              <a:off x="4224" y="816"/>
              <a:ext cx="1699" cy="421"/>
            </a:xfrm>
            <a:custGeom>
              <a:avLst/>
              <a:gdLst/>
              <a:ahLst/>
              <a:cxnLst>
                <a:cxn ang="0">
                  <a:pos x="22" y="420"/>
                </a:cxn>
                <a:cxn ang="0">
                  <a:pos x="143" y="420"/>
                </a:cxn>
                <a:cxn ang="0">
                  <a:pos x="170" y="416"/>
                </a:cxn>
                <a:cxn ang="0">
                  <a:pos x="195" y="410"/>
                </a:cxn>
                <a:cxn ang="0">
                  <a:pos x="220" y="315"/>
                </a:cxn>
                <a:cxn ang="0">
                  <a:pos x="248" y="421"/>
                </a:cxn>
                <a:cxn ang="0">
                  <a:pos x="276" y="292"/>
                </a:cxn>
                <a:cxn ang="0">
                  <a:pos x="301" y="402"/>
                </a:cxn>
                <a:cxn ang="0">
                  <a:pos x="326" y="400"/>
                </a:cxn>
                <a:cxn ang="0">
                  <a:pos x="353" y="420"/>
                </a:cxn>
                <a:cxn ang="0">
                  <a:pos x="378" y="248"/>
                </a:cxn>
                <a:cxn ang="0">
                  <a:pos x="403" y="412"/>
                </a:cxn>
                <a:cxn ang="0">
                  <a:pos x="428" y="385"/>
                </a:cxn>
                <a:cxn ang="0">
                  <a:pos x="453" y="414"/>
                </a:cxn>
                <a:cxn ang="0">
                  <a:pos x="477" y="412"/>
                </a:cxn>
                <a:cxn ang="0">
                  <a:pos x="502" y="84"/>
                </a:cxn>
                <a:cxn ang="0">
                  <a:pos x="527" y="406"/>
                </a:cxn>
                <a:cxn ang="0">
                  <a:pos x="552" y="416"/>
                </a:cxn>
                <a:cxn ang="0">
                  <a:pos x="577" y="381"/>
                </a:cxn>
                <a:cxn ang="0">
                  <a:pos x="608" y="413"/>
                </a:cxn>
                <a:cxn ang="0">
                  <a:pos x="629" y="319"/>
                </a:cxn>
                <a:cxn ang="0">
                  <a:pos x="657" y="418"/>
                </a:cxn>
                <a:cxn ang="0">
                  <a:pos x="682" y="382"/>
                </a:cxn>
                <a:cxn ang="0">
                  <a:pos x="707" y="387"/>
                </a:cxn>
                <a:cxn ang="0">
                  <a:pos x="735" y="365"/>
                </a:cxn>
                <a:cxn ang="0">
                  <a:pos x="756" y="310"/>
                </a:cxn>
                <a:cxn ang="0">
                  <a:pos x="784" y="413"/>
                </a:cxn>
                <a:cxn ang="0">
                  <a:pos x="809" y="419"/>
                </a:cxn>
                <a:cxn ang="0">
                  <a:pos x="834" y="277"/>
                </a:cxn>
                <a:cxn ang="0">
                  <a:pos x="859" y="118"/>
                </a:cxn>
                <a:cxn ang="0">
                  <a:pos x="884" y="400"/>
                </a:cxn>
                <a:cxn ang="0">
                  <a:pos x="908" y="363"/>
                </a:cxn>
                <a:cxn ang="0">
                  <a:pos x="930" y="171"/>
                </a:cxn>
                <a:cxn ang="0">
                  <a:pos x="955" y="413"/>
                </a:cxn>
                <a:cxn ang="0">
                  <a:pos x="983" y="388"/>
                </a:cxn>
                <a:cxn ang="0">
                  <a:pos x="1008" y="173"/>
                </a:cxn>
                <a:cxn ang="0">
                  <a:pos x="1032" y="310"/>
                </a:cxn>
                <a:cxn ang="0">
                  <a:pos x="1057" y="392"/>
                </a:cxn>
                <a:cxn ang="0">
                  <a:pos x="1082" y="416"/>
                </a:cxn>
                <a:cxn ang="0">
                  <a:pos x="1107" y="378"/>
                </a:cxn>
                <a:cxn ang="0">
                  <a:pos x="1132" y="363"/>
                </a:cxn>
                <a:cxn ang="0">
                  <a:pos x="1160" y="413"/>
                </a:cxn>
                <a:cxn ang="0">
                  <a:pos x="1184" y="381"/>
                </a:cxn>
                <a:cxn ang="0">
                  <a:pos x="1209" y="370"/>
                </a:cxn>
                <a:cxn ang="0">
                  <a:pos x="1234" y="418"/>
                </a:cxn>
                <a:cxn ang="0">
                  <a:pos x="1262" y="330"/>
                </a:cxn>
                <a:cxn ang="0">
                  <a:pos x="1287" y="405"/>
                </a:cxn>
                <a:cxn ang="0">
                  <a:pos x="1311" y="297"/>
                </a:cxn>
                <a:cxn ang="0">
                  <a:pos x="1336" y="416"/>
                </a:cxn>
                <a:cxn ang="0">
                  <a:pos x="1364" y="408"/>
                </a:cxn>
                <a:cxn ang="0">
                  <a:pos x="1392" y="390"/>
                </a:cxn>
                <a:cxn ang="0">
                  <a:pos x="1417" y="305"/>
                </a:cxn>
                <a:cxn ang="0">
                  <a:pos x="1448" y="416"/>
                </a:cxn>
                <a:cxn ang="0">
                  <a:pos x="1494" y="403"/>
                </a:cxn>
                <a:cxn ang="0">
                  <a:pos x="1519" y="414"/>
                </a:cxn>
                <a:cxn ang="0">
                  <a:pos x="1559" y="401"/>
                </a:cxn>
                <a:cxn ang="0">
                  <a:pos x="1603" y="418"/>
                </a:cxn>
                <a:cxn ang="0">
                  <a:pos x="1634" y="411"/>
                </a:cxn>
                <a:cxn ang="0">
                  <a:pos x="1674" y="388"/>
                </a:cxn>
                <a:cxn ang="0">
                  <a:pos x="1699" y="416"/>
                </a:cxn>
              </a:cxnLst>
              <a:rect l="0" t="0" r="r" b="b"/>
              <a:pathLst>
                <a:path w="1699" h="421">
                  <a:moveTo>
                    <a:pt x="0" y="421"/>
                  </a:moveTo>
                  <a:lnTo>
                    <a:pt x="3" y="421"/>
                  </a:lnTo>
                  <a:lnTo>
                    <a:pt x="9" y="421"/>
                  </a:lnTo>
                  <a:lnTo>
                    <a:pt x="15" y="420"/>
                  </a:lnTo>
                  <a:lnTo>
                    <a:pt x="22" y="420"/>
                  </a:lnTo>
                  <a:lnTo>
                    <a:pt x="25" y="417"/>
                  </a:lnTo>
                  <a:lnTo>
                    <a:pt x="62" y="412"/>
                  </a:lnTo>
                  <a:lnTo>
                    <a:pt x="101" y="409"/>
                  </a:lnTo>
                  <a:lnTo>
                    <a:pt x="126" y="416"/>
                  </a:lnTo>
                  <a:lnTo>
                    <a:pt x="143" y="420"/>
                  </a:lnTo>
                  <a:lnTo>
                    <a:pt x="149" y="421"/>
                  </a:lnTo>
                  <a:lnTo>
                    <a:pt x="155" y="419"/>
                  </a:lnTo>
                  <a:lnTo>
                    <a:pt x="158" y="420"/>
                  </a:lnTo>
                  <a:lnTo>
                    <a:pt x="164" y="420"/>
                  </a:lnTo>
                  <a:lnTo>
                    <a:pt x="170" y="416"/>
                  </a:lnTo>
                  <a:lnTo>
                    <a:pt x="174" y="412"/>
                  </a:lnTo>
                  <a:lnTo>
                    <a:pt x="180" y="408"/>
                  </a:lnTo>
                  <a:lnTo>
                    <a:pt x="186" y="414"/>
                  </a:lnTo>
                  <a:lnTo>
                    <a:pt x="192" y="418"/>
                  </a:lnTo>
                  <a:lnTo>
                    <a:pt x="195" y="410"/>
                  </a:lnTo>
                  <a:lnTo>
                    <a:pt x="201" y="326"/>
                  </a:lnTo>
                  <a:lnTo>
                    <a:pt x="205" y="170"/>
                  </a:lnTo>
                  <a:lnTo>
                    <a:pt x="211" y="130"/>
                  </a:lnTo>
                  <a:lnTo>
                    <a:pt x="217" y="228"/>
                  </a:lnTo>
                  <a:lnTo>
                    <a:pt x="220" y="315"/>
                  </a:lnTo>
                  <a:lnTo>
                    <a:pt x="226" y="385"/>
                  </a:lnTo>
                  <a:lnTo>
                    <a:pt x="233" y="417"/>
                  </a:lnTo>
                  <a:lnTo>
                    <a:pt x="239" y="421"/>
                  </a:lnTo>
                  <a:lnTo>
                    <a:pt x="245" y="420"/>
                  </a:lnTo>
                  <a:lnTo>
                    <a:pt x="248" y="421"/>
                  </a:lnTo>
                  <a:lnTo>
                    <a:pt x="254" y="421"/>
                  </a:lnTo>
                  <a:lnTo>
                    <a:pt x="260" y="421"/>
                  </a:lnTo>
                  <a:lnTo>
                    <a:pt x="267" y="387"/>
                  </a:lnTo>
                  <a:lnTo>
                    <a:pt x="270" y="323"/>
                  </a:lnTo>
                  <a:lnTo>
                    <a:pt x="276" y="292"/>
                  </a:lnTo>
                  <a:lnTo>
                    <a:pt x="279" y="338"/>
                  </a:lnTo>
                  <a:lnTo>
                    <a:pt x="285" y="370"/>
                  </a:lnTo>
                  <a:lnTo>
                    <a:pt x="288" y="366"/>
                  </a:lnTo>
                  <a:lnTo>
                    <a:pt x="295" y="381"/>
                  </a:lnTo>
                  <a:lnTo>
                    <a:pt x="301" y="402"/>
                  </a:lnTo>
                  <a:lnTo>
                    <a:pt x="304" y="395"/>
                  </a:lnTo>
                  <a:lnTo>
                    <a:pt x="310" y="339"/>
                  </a:lnTo>
                  <a:lnTo>
                    <a:pt x="313" y="331"/>
                  </a:lnTo>
                  <a:lnTo>
                    <a:pt x="319" y="365"/>
                  </a:lnTo>
                  <a:lnTo>
                    <a:pt x="326" y="400"/>
                  </a:lnTo>
                  <a:lnTo>
                    <a:pt x="332" y="414"/>
                  </a:lnTo>
                  <a:lnTo>
                    <a:pt x="335" y="420"/>
                  </a:lnTo>
                  <a:lnTo>
                    <a:pt x="341" y="418"/>
                  </a:lnTo>
                  <a:lnTo>
                    <a:pt x="347" y="419"/>
                  </a:lnTo>
                  <a:lnTo>
                    <a:pt x="353" y="420"/>
                  </a:lnTo>
                  <a:lnTo>
                    <a:pt x="360" y="421"/>
                  </a:lnTo>
                  <a:lnTo>
                    <a:pt x="363" y="419"/>
                  </a:lnTo>
                  <a:lnTo>
                    <a:pt x="369" y="389"/>
                  </a:lnTo>
                  <a:lnTo>
                    <a:pt x="372" y="322"/>
                  </a:lnTo>
                  <a:lnTo>
                    <a:pt x="378" y="248"/>
                  </a:lnTo>
                  <a:lnTo>
                    <a:pt x="384" y="236"/>
                  </a:lnTo>
                  <a:lnTo>
                    <a:pt x="388" y="331"/>
                  </a:lnTo>
                  <a:lnTo>
                    <a:pt x="394" y="391"/>
                  </a:lnTo>
                  <a:lnTo>
                    <a:pt x="400" y="409"/>
                  </a:lnTo>
                  <a:lnTo>
                    <a:pt x="403" y="412"/>
                  </a:lnTo>
                  <a:lnTo>
                    <a:pt x="409" y="414"/>
                  </a:lnTo>
                  <a:lnTo>
                    <a:pt x="415" y="381"/>
                  </a:lnTo>
                  <a:lnTo>
                    <a:pt x="422" y="298"/>
                  </a:lnTo>
                  <a:lnTo>
                    <a:pt x="425" y="301"/>
                  </a:lnTo>
                  <a:lnTo>
                    <a:pt x="428" y="385"/>
                  </a:lnTo>
                  <a:lnTo>
                    <a:pt x="434" y="373"/>
                  </a:lnTo>
                  <a:lnTo>
                    <a:pt x="437" y="357"/>
                  </a:lnTo>
                  <a:lnTo>
                    <a:pt x="443" y="363"/>
                  </a:lnTo>
                  <a:lnTo>
                    <a:pt x="446" y="398"/>
                  </a:lnTo>
                  <a:lnTo>
                    <a:pt x="453" y="414"/>
                  </a:lnTo>
                  <a:lnTo>
                    <a:pt x="459" y="418"/>
                  </a:lnTo>
                  <a:lnTo>
                    <a:pt x="465" y="420"/>
                  </a:lnTo>
                  <a:lnTo>
                    <a:pt x="468" y="416"/>
                  </a:lnTo>
                  <a:lnTo>
                    <a:pt x="474" y="406"/>
                  </a:lnTo>
                  <a:lnTo>
                    <a:pt x="477" y="412"/>
                  </a:lnTo>
                  <a:lnTo>
                    <a:pt x="484" y="413"/>
                  </a:lnTo>
                  <a:lnTo>
                    <a:pt x="490" y="391"/>
                  </a:lnTo>
                  <a:lnTo>
                    <a:pt x="493" y="353"/>
                  </a:lnTo>
                  <a:lnTo>
                    <a:pt x="499" y="259"/>
                  </a:lnTo>
                  <a:lnTo>
                    <a:pt x="502" y="84"/>
                  </a:lnTo>
                  <a:lnTo>
                    <a:pt x="508" y="33"/>
                  </a:lnTo>
                  <a:lnTo>
                    <a:pt x="512" y="152"/>
                  </a:lnTo>
                  <a:lnTo>
                    <a:pt x="518" y="301"/>
                  </a:lnTo>
                  <a:lnTo>
                    <a:pt x="521" y="363"/>
                  </a:lnTo>
                  <a:lnTo>
                    <a:pt x="527" y="406"/>
                  </a:lnTo>
                  <a:lnTo>
                    <a:pt x="533" y="420"/>
                  </a:lnTo>
                  <a:lnTo>
                    <a:pt x="536" y="418"/>
                  </a:lnTo>
                  <a:lnTo>
                    <a:pt x="543" y="399"/>
                  </a:lnTo>
                  <a:lnTo>
                    <a:pt x="549" y="402"/>
                  </a:lnTo>
                  <a:lnTo>
                    <a:pt x="552" y="416"/>
                  </a:lnTo>
                  <a:lnTo>
                    <a:pt x="558" y="385"/>
                  </a:lnTo>
                  <a:lnTo>
                    <a:pt x="564" y="283"/>
                  </a:lnTo>
                  <a:lnTo>
                    <a:pt x="567" y="225"/>
                  </a:lnTo>
                  <a:lnTo>
                    <a:pt x="574" y="312"/>
                  </a:lnTo>
                  <a:lnTo>
                    <a:pt x="577" y="381"/>
                  </a:lnTo>
                  <a:lnTo>
                    <a:pt x="583" y="418"/>
                  </a:lnTo>
                  <a:lnTo>
                    <a:pt x="589" y="419"/>
                  </a:lnTo>
                  <a:lnTo>
                    <a:pt x="595" y="420"/>
                  </a:lnTo>
                  <a:lnTo>
                    <a:pt x="601" y="413"/>
                  </a:lnTo>
                  <a:lnTo>
                    <a:pt x="608" y="413"/>
                  </a:lnTo>
                  <a:lnTo>
                    <a:pt x="611" y="338"/>
                  </a:lnTo>
                  <a:lnTo>
                    <a:pt x="617" y="204"/>
                  </a:lnTo>
                  <a:lnTo>
                    <a:pt x="620" y="261"/>
                  </a:lnTo>
                  <a:lnTo>
                    <a:pt x="626" y="262"/>
                  </a:lnTo>
                  <a:lnTo>
                    <a:pt x="629" y="319"/>
                  </a:lnTo>
                  <a:lnTo>
                    <a:pt x="636" y="389"/>
                  </a:lnTo>
                  <a:lnTo>
                    <a:pt x="642" y="417"/>
                  </a:lnTo>
                  <a:lnTo>
                    <a:pt x="645" y="420"/>
                  </a:lnTo>
                  <a:lnTo>
                    <a:pt x="651" y="420"/>
                  </a:lnTo>
                  <a:lnTo>
                    <a:pt x="657" y="418"/>
                  </a:lnTo>
                  <a:lnTo>
                    <a:pt x="663" y="412"/>
                  </a:lnTo>
                  <a:lnTo>
                    <a:pt x="667" y="299"/>
                  </a:lnTo>
                  <a:lnTo>
                    <a:pt x="673" y="164"/>
                  </a:lnTo>
                  <a:lnTo>
                    <a:pt x="676" y="254"/>
                  </a:lnTo>
                  <a:lnTo>
                    <a:pt x="682" y="382"/>
                  </a:lnTo>
                  <a:lnTo>
                    <a:pt x="688" y="372"/>
                  </a:lnTo>
                  <a:lnTo>
                    <a:pt x="694" y="392"/>
                  </a:lnTo>
                  <a:lnTo>
                    <a:pt x="698" y="398"/>
                  </a:lnTo>
                  <a:lnTo>
                    <a:pt x="704" y="408"/>
                  </a:lnTo>
                  <a:lnTo>
                    <a:pt x="707" y="387"/>
                  </a:lnTo>
                  <a:lnTo>
                    <a:pt x="713" y="373"/>
                  </a:lnTo>
                  <a:lnTo>
                    <a:pt x="719" y="311"/>
                  </a:lnTo>
                  <a:lnTo>
                    <a:pt x="722" y="356"/>
                  </a:lnTo>
                  <a:lnTo>
                    <a:pt x="729" y="356"/>
                  </a:lnTo>
                  <a:lnTo>
                    <a:pt x="735" y="365"/>
                  </a:lnTo>
                  <a:lnTo>
                    <a:pt x="738" y="386"/>
                  </a:lnTo>
                  <a:lnTo>
                    <a:pt x="744" y="208"/>
                  </a:lnTo>
                  <a:lnTo>
                    <a:pt x="747" y="64"/>
                  </a:lnTo>
                  <a:lnTo>
                    <a:pt x="753" y="186"/>
                  </a:lnTo>
                  <a:lnTo>
                    <a:pt x="756" y="310"/>
                  </a:lnTo>
                  <a:lnTo>
                    <a:pt x="763" y="236"/>
                  </a:lnTo>
                  <a:lnTo>
                    <a:pt x="766" y="295"/>
                  </a:lnTo>
                  <a:lnTo>
                    <a:pt x="772" y="387"/>
                  </a:lnTo>
                  <a:lnTo>
                    <a:pt x="778" y="418"/>
                  </a:lnTo>
                  <a:lnTo>
                    <a:pt x="784" y="413"/>
                  </a:lnTo>
                  <a:lnTo>
                    <a:pt x="787" y="359"/>
                  </a:lnTo>
                  <a:lnTo>
                    <a:pt x="794" y="345"/>
                  </a:lnTo>
                  <a:lnTo>
                    <a:pt x="800" y="403"/>
                  </a:lnTo>
                  <a:lnTo>
                    <a:pt x="806" y="413"/>
                  </a:lnTo>
                  <a:lnTo>
                    <a:pt x="809" y="419"/>
                  </a:lnTo>
                  <a:lnTo>
                    <a:pt x="815" y="417"/>
                  </a:lnTo>
                  <a:lnTo>
                    <a:pt x="818" y="400"/>
                  </a:lnTo>
                  <a:lnTo>
                    <a:pt x="825" y="296"/>
                  </a:lnTo>
                  <a:lnTo>
                    <a:pt x="831" y="221"/>
                  </a:lnTo>
                  <a:lnTo>
                    <a:pt x="834" y="277"/>
                  </a:lnTo>
                  <a:lnTo>
                    <a:pt x="837" y="310"/>
                  </a:lnTo>
                  <a:lnTo>
                    <a:pt x="843" y="361"/>
                  </a:lnTo>
                  <a:lnTo>
                    <a:pt x="846" y="402"/>
                  </a:lnTo>
                  <a:lnTo>
                    <a:pt x="853" y="342"/>
                  </a:lnTo>
                  <a:lnTo>
                    <a:pt x="859" y="118"/>
                  </a:lnTo>
                  <a:lnTo>
                    <a:pt x="862" y="79"/>
                  </a:lnTo>
                  <a:lnTo>
                    <a:pt x="868" y="259"/>
                  </a:lnTo>
                  <a:lnTo>
                    <a:pt x="874" y="332"/>
                  </a:lnTo>
                  <a:lnTo>
                    <a:pt x="877" y="365"/>
                  </a:lnTo>
                  <a:lnTo>
                    <a:pt x="884" y="400"/>
                  </a:lnTo>
                  <a:lnTo>
                    <a:pt x="890" y="414"/>
                  </a:lnTo>
                  <a:lnTo>
                    <a:pt x="893" y="410"/>
                  </a:lnTo>
                  <a:lnTo>
                    <a:pt x="896" y="401"/>
                  </a:lnTo>
                  <a:lnTo>
                    <a:pt x="902" y="408"/>
                  </a:lnTo>
                  <a:lnTo>
                    <a:pt x="908" y="363"/>
                  </a:lnTo>
                  <a:lnTo>
                    <a:pt x="911" y="274"/>
                  </a:lnTo>
                  <a:lnTo>
                    <a:pt x="918" y="283"/>
                  </a:lnTo>
                  <a:lnTo>
                    <a:pt x="921" y="367"/>
                  </a:lnTo>
                  <a:lnTo>
                    <a:pt x="927" y="395"/>
                  </a:lnTo>
                  <a:lnTo>
                    <a:pt x="930" y="171"/>
                  </a:lnTo>
                  <a:lnTo>
                    <a:pt x="936" y="0"/>
                  </a:lnTo>
                  <a:lnTo>
                    <a:pt x="939" y="150"/>
                  </a:lnTo>
                  <a:lnTo>
                    <a:pt x="946" y="286"/>
                  </a:lnTo>
                  <a:lnTo>
                    <a:pt x="949" y="376"/>
                  </a:lnTo>
                  <a:lnTo>
                    <a:pt x="955" y="413"/>
                  </a:lnTo>
                  <a:lnTo>
                    <a:pt x="961" y="412"/>
                  </a:lnTo>
                  <a:lnTo>
                    <a:pt x="964" y="414"/>
                  </a:lnTo>
                  <a:lnTo>
                    <a:pt x="970" y="409"/>
                  </a:lnTo>
                  <a:lnTo>
                    <a:pt x="977" y="413"/>
                  </a:lnTo>
                  <a:lnTo>
                    <a:pt x="983" y="388"/>
                  </a:lnTo>
                  <a:lnTo>
                    <a:pt x="986" y="379"/>
                  </a:lnTo>
                  <a:lnTo>
                    <a:pt x="992" y="400"/>
                  </a:lnTo>
                  <a:lnTo>
                    <a:pt x="998" y="397"/>
                  </a:lnTo>
                  <a:lnTo>
                    <a:pt x="1001" y="294"/>
                  </a:lnTo>
                  <a:lnTo>
                    <a:pt x="1008" y="173"/>
                  </a:lnTo>
                  <a:lnTo>
                    <a:pt x="1011" y="288"/>
                  </a:lnTo>
                  <a:lnTo>
                    <a:pt x="1017" y="397"/>
                  </a:lnTo>
                  <a:lnTo>
                    <a:pt x="1023" y="337"/>
                  </a:lnTo>
                  <a:lnTo>
                    <a:pt x="1026" y="272"/>
                  </a:lnTo>
                  <a:lnTo>
                    <a:pt x="1032" y="310"/>
                  </a:lnTo>
                  <a:lnTo>
                    <a:pt x="1036" y="358"/>
                  </a:lnTo>
                  <a:lnTo>
                    <a:pt x="1042" y="387"/>
                  </a:lnTo>
                  <a:lnTo>
                    <a:pt x="1048" y="391"/>
                  </a:lnTo>
                  <a:lnTo>
                    <a:pt x="1051" y="381"/>
                  </a:lnTo>
                  <a:lnTo>
                    <a:pt x="1057" y="392"/>
                  </a:lnTo>
                  <a:lnTo>
                    <a:pt x="1060" y="304"/>
                  </a:lnTo>
                  <a:lnTo>
                    <a:pt x="1067" y="224"/>
                  </a:lnTo>
                  <a:lnTo>
                    <a:pt x="1073" y="336"/>
                  </a:lnTo>
                  <a:lnTo>
                    <a:pt x="1076" y="402"/>
                  </a:lnTo>
                  <a:lnTo>
                    <a:pt x="1082" y="416"/>
                  </a:lnTo>
                  <a:lnTo>
                    <a:pt x="1085" y="418"/>
                  </a:lnTo>
                  <a:lnTo>
                    <a:pt x="1091" y="411"/>
                  </a:lnTo>
                  <a:lnTo>
                    <a:pt x="1098" y="395"/>
                  </a:lnTo>
                  <a:lnTo>
                    <a:pt x="1104" y="353"/>
                  </a:lnTo>
                  <a:lnTo>
                    <a:pt x="1107" y="378"/>
                  </a:lnTo>
                  <a:lnTo>
                    <a:pt x="1113" y="363"/>
                  </a:lnTo>
                  <a:lnTo>
                    <a:pt x="1116" y="293"/>
                  </a:lnTo>
                  <a:lnTo>
                    <a:pt x="1122" y="348"/>
                  </a:lnTo>
                  <a:lnTo>
                    <a:pt x="1129" y="351"/>
                  </a:lnTo>
                  <a:lnTo>
                    <a:pt x="1132" y="363"/>
                  </a:lnTo>
                  <a:lnTo>
                    <a:pt x="1138" y="365"/>
                  </a:lnTo>
                  <a:lnTo>
                    <a:pt x="1144" y="381"/>
                  </a:lnTo>
                  <a:lnTo>
                    <a:pt x="1147" y="400"/>
                  </a:lnTo>
                  <a:lnTo>
                    <a:pt x="1153" y="410"/>
                  </a:lnTo>
                  <a:lnTo>
                    <a:pt x="1160" y="413"/>
                  </a:lnTo>
                  <a:lnTo>
                    <a:pt x="1163" y="389"/>
                  </a:lnTo>
                  <a:lnTo>
                    <a:pt x="1169" y="332"/>
                  </a:lnTo>
                  <a:lnTo>
                    <a:pt x="1172" y="324"/>
                  </a:lnTo>
                  <a:lnTo>
                    <a:pt x="1178" y="370"/>
                  </a:lnTo>
                  <a:lnTo>
                    <a:pt x="1184" y="381"/>
                  </a:lnTo>
                  <a:lnTo>
                    <a:pt x="1187" y="376"/>
                  </a:lnTo>
                  <a:lnTo>
                    <a:pt x="1194" y="395"/>
                  </a:lnTo>
                  <a:lnTo>
                    <a:pt x="1200" y="410"/>
                  </a:lnTo>
                  <a:lnTo>
                    <a:pt x="1206" y="397"/>
                  </a:lnTo>
                  <a:lnTo>
                    <a:pt x="1209" y="370"/>
                  </a:lnTo>
                  <a:lnTo>
                    <a:pt x="1215" y="246"/>
                  </a:lnTo>
                  <a:lnTo>
                    <a:pt x="1218" y="323"/>
                  </a:lnTo>
                  <a:lnTo>
                    <a:pt x="1225" y="380"/>
                  </a:lnTo>
                  <a:lnTo>
                    <a:pt x="1231" y="412"/>
                  </a:lnTo>
                  <a:lnTo>
                    <a:pt x="1234" y="418"/>
                  </a:lnTo>
                  <a:lnTo>
                    <a:pt x="1240" y="417"/>
                  </a:lnTo>
                  <a:lnTo>
                    <a:pt x="1246" y="418"/>
                  </a:lnTo>
                  <a:lnTo>
                    <a:pt x="1249" y="388"/>
                  </a:lnTo>
                  <a:lnTo>
                    <a:pt x="1256" y="324"/>
                  </a:lnTo>
                  <a:lnTo>
                    <a:pt x="1262" y="330"/>
                  </a:lnTo>
                  <a:lnTo>
                    <a:pt x="1265" y="367"/>
                  </a:lnTo>
                  <a:lnTo>
                    <a:pt x="1271" y="399"/>
                  </a:lnTo>
                  <a:lnTo>
                    <a:pt x="1274" y="355"/>
                  </a:lnTo>
                  <a:lnTo>
                    <a:pt x="1280" y="384"/>
                  </a:lnTo>
                  <a:lnTo>
                    <a:pt x="1287" y="405"/>
                  </a:lnTo>
                  <a:lnTo>
                    <a:pt x="1293" y="416"/>
                  </a:lnTo>
                  <a:lnTo>
                    <a:pt x="1299" y="416"/>
                  </a:lnTo>
                  <a:lnTo>
                    <a:pt x="1302" y="375"/>
                  </a:lnTo>
                  <a:lnTo>
                    <a:pt x="1305" y="283"/>
                  </a:lnTo>
                  <a:lnTo>
                    <a:pt x="1311" y="297"/>
                  </a:lnTo>
                  <a:lnTo>
                    <a:pt x="1318" y="379"/>
                  </a:lnTo>
                  <a:lnTo>
                    <a:pt x="1321" y="406"/>
                  </a:lnTo>
                  <a:lnTo>
                    <a:pt x="1327" y="418"/>
                  </a:lnTo>
                  <a:lnTo>
                    <a:pt x="1333" y="419"/>
                  </a:lnTo>
                  <a:lnTo>
                    <a:pt x="1336" y="416"/>
                  </a:lnTo>
                  <a:lnTo>
                    <a:pt x="1342" y="417"/>
                  </a:lnTo>
                  <a:lnTo>
                    <a:pt x="1349" y="419"/>
                  </a:lnTo>
                  <a:lnTo>
                    <a:pt x="1355" y="418"/>
                  </a:lnTo>
                  <a:lnTo>
                    <a:pt x="1361" y="416"/>
                  </a:lnTo>
                  <a:lnTo>
                    <a:pt x="1364" y="408"/>
                  </a:lnTo>
                  <a:lnTo>
                    <a:pt x="1370" y="386"/>
                  </a:lnTo>
                  <a:lnTo>
                    <a:pt x="1377" y="381"/>
                  </a:lnTo>
                  <a:lnTo>
                    <a:pt x="1383" y="413"/>
                  </a:lnTo>
                  <a:lnTo>
                    <a:pt x="1389" y="407"/>
                  </a:lnTo>
                  <a:lnTo>
                    <a:pt x="1392" y="390"/>
                  </a:lnTo>
                  <a:lnTo>
                    <a:pt x="1398" y="348"/>
                  </a:lnTo>
                  <a:lnTo>
                    <a:pt x="1404" y="385"/>
                  </a:lnTo>
                  <a:lnTo>
                    <a:pt x="1408" y="363"/>
                  </a:lnTo>
                  <a:lnTo>
                    <a:pt x="1414" y="253"/>
                  </a:lnTo>
                  <a:lnTo>
                    <a:pt x="1417" y="305"/>
                  </a:lnTo>
                  <a:lnTo>
                    <a:pt x="1423" y="395"/>
                  </a:lnTo>
                  <a:lnTo>
                    <a:pt x="1429" y="399"/>
                  </a:lnTo>
                  <a:lnTo>
                    <a:pt x="1435" y="405"/>
                  </a:lnTo>
                  <a:lnTo>
                    <a:pt x="1442" y="413"/>
                  </a:lnTo>
                  <a:lnTo>
                    <a:pt x="1448" y="416"/>
                  </a:lnTo>
                  <a:lnTo>
                    <a:pt x="1451" y="412"/>
                  </a:lnTo>
                  <a:lnTo>
                    <a:pt x="1479" y="405"/>
                  </a:lnTo>
                  <a:lnTo>
                    <a:pt x="1482" y="398"/>
                  </a:lnTo>
                  <a:lnTo>
                    <a:pt x="1488" y="404"/>
                  </a:lnTo>
                  <a:lnTo>
                    <a:pt x="1494" y="403"/>
                  </a:lnTo>
                  <a:lnTo>
                    <a:pt x="1501" y="408"/>
                  </a:lnTo>
                  <a:lnTo>
                    <a:pt x="1504" y="398"/>
                  </a:lnTo>
                  <a:lnTo>
                    <a:pt x="1510" y="402"/>
                  </a:lnTo>
                  <a:lnTo>
                    <a:pt x="1516" y="416"/>
                  </a:lnTo>
                  <a:lnTo>
                    <a:pt x="1519" y="414"/>
                  </a:lnTo>
                  <a:lnTo>
                    <a:pt x="1525" y="411"/>
                  </a:lnTo>
                  <a:lnTo>
                    <a:pt x="1532" y="409"/>
                  </a:lnTo>
                  <a:lnTo>
                    <a:pt x="1547" y="402"/>
                  </a:lnTo>
                  <a:lnTo>
                    <a:pt x="1550" y="405"/>
                  </a:lnTo>
                  <a:lnTo>
                    <a:pt x="1559" y="401"/>
                  </a:lnTo>
                  <a:lnTo>
                    <a:pt x="1566" y="418"/>
                  </a:lnTo>
                  <a:lnTo>
                    <a:pt x="1572" y="417"/>
                  </a:lnTo>
                  <a:lnTo>
                    <a:pt x="1578" y="412"/>
                  </a:lnTo>
                  <a:lnTo>
                    <a:pt x="1585" y="409"/>
                  </a:lnTo>
                  <a:lnTo>
                    <a:pt x="1603" y="418"/>
                  </a:lnTo>
                  <a:lnTo>
                    <a:pt x="1609" y="416"/>
                  </a:lnTo>
                  <a:lnTo>
                    <a:pt x="1612" y="418"/>
                  </a:lnTo>
                  <a:lnTo>
                    <a:pt x="1618" y="410"/>
                  </a:lnTo>
                  <a:lnTo>
                    <a:pt x="1631" y="414"/>
                  </a:lnTo>
                  <a:lnTo>
                    <a:pt x="1634" y="411"/>
                  </a:lnTo>
                  <a:lnTo>
                    <a:pt x="1646" y="409"/>
                  </a:lnTo>
                  <a:lnTo>
                    <a:pt x="1656" y="416"/>
                  </a:lnTo>
                  <a:lnTo>
                    <a:pt x="1662" y="416"/>
                  </a:lnTo>
                  <a:lnTo>
                    <a:pt x="1668" y="419"/>
                  </a:lnTo>
                  <a:lnTo>
                    <a:pt x="1674" y="388"/>
                  </a:lnTo>
                  <a:lnTo>
                    <a:pt x="1677" y="413"/>
                  </a:lnTo>
                  <a:lnTo>
                    <a:pt x="1683" y="416"/>
                  </a:lnTo>
                  <a:lnTo>
                    <a:pt x="1690" y="416"/>
                  </a:lnTo>
                  <a:lnTo>
                    <a:pt x="1693" y="416"/>
                  </a:lnTo>
                  <a:lnTo>
                    <a:pt x="1699" y="416"/>
                  </a:lnTo>
                </a:path>
              </a:pathLst>
            </a:custGeom>
            <a:noFill/>
            <a:ln w="12700" cmpd="sng">
              <a:solidFill>
                <a:srgbClr val="00F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62" name="Line 630"/>
            <p:cNvSpPr>
              <a:spLocks noChangeShapeType="1"/>
            </p:cNvSpPr>
            <p:nvPr/>
          </p:nvSpPr>
          <p:spPr bwMode="auto">
            <a:xfrm>
              <a:off x="4200" y="1246"/>
              <a:ext cx="17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63" name="Rectangle 631"/>
            <p:cNvSpPr>
              <a:spLocks noChangeArrowheads="1"/>
            </p:cNvSpPr>
            <p:nvPr/>
          </p:nvSpPr>
          <p:spPr bwMode="auto">
            <a:xfrm>
              <a:off x="4163" y="1274"/>
              <a:ext cx="69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/>
                <a:t>0</a:t>
              </a:r>
            </a:p>
          </p:txBody>
        </p:sp>
        <p:sp>
          <p:nvSpPr>
            <p:cNvPr id="121499" name="Text Box 667"/>
            <p:cNvSpPr txBox="1">
              <a:spLocks noChangeArrowheads="1"/>
            </p:cNvSpPr>
            <p:nvPr/>
          </p:nvSpPr>
          <p:spPr bwMode="auto">
            <a:xfrm>
              <a:off x="3504" y="768"/>
              <a:ext cx="47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ea typeface="Arial" pitchFamily="-65" charset="0"/>
                  <a:cs typeface="Arial" pitchFamily="-65" charset="0"/>
                </a:rPr>
                <a:t>HPLC</a:t>
              </a:r>
              <a:endParaRPr lang="en-US" sz="1400"/>
            </a:p>
          </p:txBody>
        </p:sp>
        <p:sp>
          <p:nvSpPr>
            <p:cNvPr id="121500" name="Line 668"/>
            <p:cNvSpPr>
              <a:spLocks noChangeShapeType="1"/>
            </p:cNvSpPr>
            <p:nvPr/>
          </p:nvSpPr>
          <p:spPr bwMode="auto">
            <a:xfrm flipV="1">
              <a:off x="3456" y="1008"/>
              <a:ext cx="576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25" name="Oval 693"/>
            <p:cNvSpPr>
              <a:spLocks noChangeAspect="1" noChangeArrowheads="1"/>
            </p:cNvSpPr>
            <p:nvPr/>
          </p:nvSpPr>
          <p:spPr bwMode="auto">
            <a:xfrm>
              <a:off x="5112" y="738"/>
              <a:ext cx="114" cy="472"/>
            </a:xfrm>
            <a:prstGeom prst="ellips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17" name="Freeform 685"/>
            <p:cNvSpPr>
              <a:spLocks/>
            </p:cNvSpPr>
            <p:nvPr/>
          </p:nvSpPr>
          <p:spPr bwMode="auto">
            <a:xfrm rot="-10646433">
              <a:off x="5322" y="576"/>
              <a:ext cx="119" cy="10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9" y="103"/>
                </a:cxn>
                <a:cxn ang="0">
                  <a:pos x="119" y="0"/>
                </a:cxn>
              </a:cxnLst>
              <a:rect l="0" t="0" r="r" b="b"/>
              <a:pathLst>
                <a:path w="119" h="107">
                  <a:moveTo>
                    <a:pt x="0" y="22"/>
                  </a:moveTo>
                  <a:cubicBezTo>
                    <a:pt x="10" y="35"/>
                    <a:pt x="39" y="107"/>
                    <a:pt x="59" y="103"/>
                  </a:cubicBezTo>
                  <a:cubicBezTo>
                    <a:pt x="79" y="99"/>
                    <a:pt x="109" y="17"/>
                    <a:pt x="119" y="0"/>
                  </a:cubicBezTo>
                </a:path>
              </a:pathLst>
            </a:custGeom>
            <a:noFill/>
            <a:ln w="1905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18" name="Freeform 686"/>
            <p:cNvSpPr>
              <a:spLocks/>
            </p:cNvSpPr>
            <p:nvPr/>
          </p:nvSpPr>
          <p:spPr bwMode="auto">
            <a:xfrm>
              <a:off x="5472" y="576"/>
              <a:ext cx="119" cy="10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9" y="103"/>
                </a:cxn>
                <a:cxn ang="0">
                  <a:pos x="119" y="0"/>
                </a:cxn>
              </a:cxnLst>
              <a:rect l="0" t="0" r="r" b="b"/>
              <a:pathLst>
                <a:path w="119" h="107">
                  <a:moveTo>
                    <a:pt x="0" y="22"/>
                  </a:moveTo>
                  <a:cubicBezTo>
                    <a:pt x="10" y="35"/>
                    <a:pt x="39" y="107"/>
                    <a:pt x="59" y="103"/>
                  </a:cubicBezTo>
                  <a:cubicBezTo>
                    <a:pt x="79" y="99"/>
                    <a:pt x="109" y="17"/>
                    <a:pt x="119" y="0"/>
                  </a:cubicBezTo>
                </a:path>
              </a:pathLst>
            </a:custGeom>
            <a:noFill/>
            <a:ln w="19050" cmpd="sng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19" name="Freeform 687"/>
            <p:cNvSpPr>
              <a:spLocks/>
            </p:cNvSpPr>
            <p:nvPr/>
          </p:nvSpPr>
          <p:spPr bwMode="auto">
            <a:xfrm>
              <a:off x="5591" y="576"/>
              <a:ext cx="173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60" y="1"/>
                </a:cxn>
                <a:cxn ang="0">
                  <a:pos x="115" y="97"/>
                </a:cxn>
                <a:cxn ang="0">
                  <a:pos x="173" y="6"/>
                </a:cxn>
              </a:cxnLst>
              <a:rect l="0" t="0" r="r" b="b"/>
              <a:pathLst>
                <a:path w="173" h="104">
                  <a:moveTo>
                    <a:pt x="0" y="104"/>
                  </a:moveTo>
                  <a:cubicBezTo>
                    <a:pt x="10" y="87"/>
                    <a:pt x="40" y="2"/>
                    <a:pt x="60" y="1"/>
                  </a:cubicBezTo>
                  <a:cubicBezTo>
                    <a:pt x="79" y="0"/>
                    <a:pt x="96" y="96"/>
                    <a:pt x="115" y="97"/>
                  </a:cubicBezTo>
                  <a:cubicBezTo>
                    <a:pt x="134" y="97"/>
                    <a:pt x="163" y="21"/>
                    <a:pt x="173" y="6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39" name="AutoShape 707"/>
            <p:cNvSpPr>
              <a:spLocks noChangeArrowheads="1"/>
            </p:cNvSpPr>
            <p:nvPr/>
          </p:nvSpPr>
          <p:spPr bwMode="auto">
            <a:xfrm>
              <a:off x="5232" y="432"/>
              <a:ext cx="672" cy="384"/>
            </a:xfrm>
            <a:prstGeom prst="cloudCallout">
              <a:avLst>
                <a:gd name="adj1" fmla="val -43306"/>
                <a:gd name="adj2" fmla="val 82551"/>
              </a:avLst>
            </a:prstGeom>
            <a:noFill/>
            <a:ln w="12700" cap="sq">
              <a:solidFill>
                <a:srgbClr val="FF00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endParaRPr lang="en-US" b="0">
                <a:latin typeface="Times New Roman" pitchFamily="-65" charset="0"/>
              </a:endParaRPr>
            </a:p>
          </p:txBody>
        </p:sp>
      </p:grpSp>
      <p:grpSp>
        <p:nvGrpSpPr>
          <p:cNvPr id="15" name="Group 720"/>
          <p:cNvGrpSpPr>
            <a:grpSpLocks/>
          </p:cNvGrpSpPr>
          <p:nvPr/>
        </p:nvGrpSpPr>
        <p:grpSpPr bwMode="auto">
          <a:xfrm>
            <a:off x="128588" y="3124200"/>
            <a:ext cx="2952750" cy="1689100"/>
            <a:chOff x="-47" y="1968"/>
            <a:chExt cx="2092" cy="1064"/>
          </a:xfrm>
        </p:grpSpPr>
        <p:sp>
          <p:nvSpPr>
            <p:cNvPr id="116685" name="Text Box 973"/>
            <p:cNvSpPr txBox="1">
              <a:spLocks noChangeArrowheads="1"/>
            </p:cNvSpPr>
            <p:nvPr/>
          </p:nvSpPr>
          <p:spPr bwMode="auto">
            <a:xfrm>
              <a:off x="1296" y="1968"/>
              <a:ext cx="738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Database</a:t>
              </a:r>
            </a:p>
            <a:p>
              <a:r>
                <a:rPr lang="en-US" sz="1400"/>
                <a:t>Searching</a:t>
              </a:r>
            </a:p>
          </p:txBody>
        </p:sp>
        <p:sp>
          <p:nvSpPr>
            <p:cNvPr id="121140" name="Text Box 308"/>
            <p:cNvSpPr txBox="1">
              <a:spLocks noChangeArrowheads="1"/>
            </p:cNvSpPr>
            <p:nvPr/>
          </p:nvSpPr>
          <p:spPr bwMode="auto">
            <a:xfrm>
              <a:off x="-47" y="2304"/>
              <a:ext cx="1288" cy="7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1400">
                  <a:solidFill>
                    <a:srgbClr val="00FFFF"/>
                  </a:solidFill>
                  <a:ea typeface="Arial" pitchFamily="-65" charset="0"/>
                  <a:cs typeface="Arial" pitchFamily="-65" charset="0"/>
                </a:rPr>
                <a:t>LLTTIADAAK</a:t>
              </a:r>
            </a:p>
            <a:p>
              <a:pPr algn="r"/>
              <a:endParaRPr lang="en-US" sz="1400"/>
            </a:p>
            <a:p>
              <a:pPr algn="r"/>
              <a:r>
                <a:rPr lang="en-US" sz="1400">
                  <a:solidFill>
                    <a:schemeClr val="hlink"/>
                  </a:solidFill>
                </a:rPr>
                <a:t>SAGGNYVVFGEAK</a:t>
              </a:r>
            </a:p>
            <a:p>
              <a:pPr algn="r"/>
              <a:endParaRPr lang="en-US" sz="1400"/>
            </a:p>
            <a:p>
              <a:pPr algn="r"/>
              <a:r>
                <a:rPr lang="en-US" sz="1400"/>
                <a:t>EDDVEEAVQAADR</a:t>
              </a:r>
              <a:endParaRPr lang="en-US" sz="1400">
                <a:ea typeface="Arial" pitchFamily="-65" charset="0"/>
                <a:cs typeface="Arial" pitchFamily="-65" charset="0"/>
              </a:endParaRPr>
            </a:p>
          </p:txBody>
        </p:sp>
        <p:sp>
          <p:nvSpPr>
            <p:cNvPr id="121531" name="Line 699"/>
            <p:cNvSpPr>
              <a:spLocks noChangeShapeType="1"/>
            </p:cNvSpPr>
            <p:nvPr/>
          </p:nvSpPr>
          <p:spPr bwMode="auto">
            <a:xfrm flipH="1" flipV="1">
              <a:off x="1344" y="2400"/>
              <a:ext cx="461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40" name="Line 708"/>
            <p:cNvSpPr>
              <a:spLocks noChangeShapeType="1"/>
            </p:cNvSpPr>
            <p:nvPr/>
          </p:nvSpPr>
          <p:spPr bwMode="auto">
            <a:xfrm flipH="1" flipV="1">
              <a:off x="1440" y="2688"/>
              <a:ext cx="461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41" name="Line 709"/>
            <p:cNvSpPr>
              <a:spLocks noChangeShapeType="1"/>
            </p:cNvSpPr>
            <p:nvPr/>
          </p:nvSpPr>
          <p:spPr bwMode="auto">
            <a:xfrm flipH="1" flipV="1">
              <a:off x="1584" y="2976"/>
              <a:ext cx="461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726"/>
          <p:cNvGrpSpPr>
            <a:grpSpLocks/>
          </p:cNvGrpSpPr>
          <p:nvPr/>
        </p:nvGrpSpPr>
        <p:grpSpPr bwMode="auto">
          <a:xfrm>
            <a:off x="169875" y="5187950"/>
            <a:ext cx="7959725" cy="1208087"/>
            <a:chOff x="192" y="3303"/>
            <a:chExt cx="5014" cy="761"/>
          </a:xfrm>
        </p:grpSpPr>
        <p:sp>
          <p:nvSpPr>
            <p:cNvPr id="116682" name="Rectangle 970"/>
            <p:cNvSpPr>
              <a:spLocks noChangeArrowheads="1"/>
            </p:cNvSpPr>
            <p:nvPr/>
          </p:nvSpPr>
          <p:spPr bwMode="auto">
            <a:xfrm>
              <a:off x="192" y="3744"/>
              <a:ext cx="1817" cy="320"/>
            </a:xfrm>
            <a:prstGeom prst="rect">
              <a:avLst/>
            </a:prstGeom>
            <a:noFill/>
            <a:ln w="1905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tIns="91440" bIns="91440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rgbClr val="FFFF00"/>
                  </a:solidFill>
                </a:rPr>
                <a:t>All peptide sequences</a:t>
              </a:r>
            </a:p>
          </p:txBody>
        </p:sp>
        <p:sp>
          <p:nvSpPr>
            <p:cNvPr id="121542" name="Line 710"/>
            <p:cNvSpPr>
              <a:spLocks noChangeShapeType="1"/>
            </p:cNvSpPr>
            <p:nvPr/>
          </p:nvSpPr>
          <p:spPr bwMode="auto">
            <a:xfrm rot="5400000">
              <a:off x="574" y="3476"/>
              <a:ext cx="345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43" name="Rectangle 711"/>
            <p:cNvSpPr>
              <a:spLocks noChangeArrowheads="1"/>
            </p:cNvSpPr>
            <p:nvPr/>
          </p:nvSpPr>
          <p:spPr bwMode="auto">
            <a:xfrm>
              <a:off x="2752" y="3744"/>
              <a:ext cx="2454" cy="320"/>
            </a:xfrm>
            <a:prstGeom prst="rect">
              <a:avLst/>
            </a:prstGeom>
            <a:noFill/>
            <a:ln w="1905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tIns="91440" bIns="91440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rgbClr val="FFFF00"/>
                  </a:solidFill>
                </a:rPr>
                <a:t>Identification of many proteins</a:t>
              </a:r>
            </a:p>
          </p:txBody>
        </p:sp>
        <p:sp>
          <p:nvSpPr>
            <p:cNvPr id="121544" name="Line 712"/>
            <p:cNvSpPr>
              <a:spLocks noChangeShapeType="1"/>
            </p:cNvSpPr>
            <p:nvPr/>
          </p:nvSpPr>
          <p:spPr bwMode="auto">
            <a:xfrm flipV="1">
              <a:off x="2128" y="3888"/>
              <a:ext cx="512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722"/>
          <p:cNvGrpSpPr>
            <a:grpSpLocks/>
          </p:cNvGrpSpPr>
          <p:nvPr/>
        </p:nvGrpSpPr>
        <p:grpSpPr bwMode="auto">
          <a:xfrm>
            <a:off x="3040063" y="2176463"/>
            <a:ext cx="3116262" cy="3189287"/>
            <a:chOff x="2016" y="1371"/>
            <a:chExt cx="2208" cy="2009"/>
          </a:xfrm>
        </p:grpSpPr>
        <p:sp>
          <p:nvSpPr>
            <p:cNvPr id="121545" name="Text Box 713"/>
            <p:cNvSpPr txBox="1">
              <a:spLocks noChangeArrowheads="1"/>
            </p:cNvSpPr>
            <p:nvPr/>
          </p:nvSpPr>
          <p:spPr bwMode="auto">
            <a:xfrm>
              <a:off x="2016" y="3072"/>
              <a:ext cx="2208" cy="3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300">
                  <a:solidFill>
                    <a:srgbClr val="FFFF00"/>
                  </a:solidFill>
                </a:rPr>
                <a:t>1 sequencing attempt per 0.5 sec.</a:t>
              </a:r>
            </a:p>
            <a:p>
              <a:r>
                <a:rPr lang="en-US" sz="1300">
                  <a:solidFill>
                    <a:srgbClr val="FFFF00"/>
                  </a:solidFill>
                </a:rPr>
                <a:t>3600 sequencing attempts in 30 min.</a:t>
              </a:r>
              <a:r>
                <a:rPr lang="en-US" sz="1300"/>
                <a:t> </a:t>
              </a:r>
            </a:p>
          </p:txBody>
        </p:sp>
        <p:sp>
          <p:nvSpPr>
            <p:cNvPr id="121547" name="AutoShape 715"/>
            <p:cNvSpPr>
              <a:spLocks noChangeArrowheads="1"/>
            </p:cNvSpPr>
            <p:nvPr/>
          </p:nvSpPr>
          <p:spPr bwMode="auto">
            <a:xfrm rot="-2926867">
              <a:off x="3386" y="1484"/>
              <a:ext cx="561" cy="336"/>
            </a:xfrm>
            <a:prstGeom prst="curvedDownArrow">
              <a:avLst>
                <a:gd name="adj1" fmla="val 33393"/>
                <a:gd name="adj2" fmla="val 66786"/>
                <a:gd name="adj3" fmla="val 33333"/>
              </a:avLst>
            </a:prstGeom>
            <a:noFill/>
            <a:ln w="1905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 b="0">
                <a:solidFill>
                  <a:schemeClr val="tx2"/>
                </a:solidFill>
                <a:latin typeface="Times New Roman" pitchFamily="-65" charset="0"/>
              </a:endParaRPr>
            </a:p>
          </p:txBody>
        </p:sp>
        <p:sp>
          <p:nvSpPr>
            <p:cNvPr id="121548" name="AutoShape 716"/>
            <p:cNvSpPr>
              <a:spLocks noChangeArrowheads="1"/>
            </p:cNvSpPr>
            <p:nvPr/>
          </p:nvSpPr>
          <p:spPr bwMode="auto">
            <a:xfrm rot="7573381">
              <a:off x="3674" y="1802"/>
              <a:ext cx="572" cy="336"/>
            </a:xfrm>
            <a:prstGeom prst="curvedDownArrow">
              <a:avLst>
                <a:gd name="adj1" fmla="val 34048"/>
                <a:gd name="adj2" fmla="val 68095"/>
                <a:gd name="adj3" fmla="val 33333"/>
              </a:avLst>
            </a:prstGeom>
            <a:noFill/>
            <a:ln w="1905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rot="10800000"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 b="0">
                <a:solidFill>
                  <a:schemeClr val="tx2"/>
                </a:solidFill>
                <a:latin typeface="Times New Roman" pitchFamily="-65" charset="0"/>
              </a:endParaRPr>
            </a:p>
          </p:txBody>
        </p:sp>
      </p:grpSp>
      <p:sp>
        <p:nvSpPr>
          <p:cNvPr id="121559" name="Rectangle 727"/>
          <p:cNvSpPr>
            <a:spLocks noChangeArrowheads="1"/>
          </p:cNvSpPr>
          <p:nvPr/>
        </p:nvSpPr>
        <p:spPr bwMode="auto">
          <a:xfrm>
            <a:off x="100013" y="573088"/>
            <a:ext cx="8958262" cy="36512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50000">
                <a:srgbClr val="FF0000"/>
              </a:gs>
              <a:gs pos="100000">
                <a:srgbClr val="00006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6" name="TextBox 1055"/>
          <p:cNvSpPr txBox="1"/>
          <p:nvPr/>
        </p:nvSpPr>
        <p:spPr>
          <a:xfrm>
            <a:off x="0" y="6446838"/>
            <a:ext cx="395575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Kindly provided by Dr. </a:t>
            </a:r>
            <a:r>
              <a:rPr lang="en-US" dirty="0" err="1"/>
              <a:t>Junmin</a:t>
            </a:r>
            <a:r>
              <a:rPr lang="en-US" dirty="0"/>
              <a:t> </a:t>
            </a:r>
            <a:r>
              <a:rPr lang="en-US" dirty="0" err="1"/>
              <a:t>Peng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7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50365" y="6324600"/>
            <a:ext cx="4399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Michel </a:t>
            </a:r>
            <a:r>
              <a:rPr lang="en-US" sz="2400" dirty="0" err="1"/>
              <a:t>Dumontier’s</a:t>
            </a:r>
            <a:r>
              <a:rPr lang="en-US" sz="2400" dirty="0"/>
              <a:t> shared slides </a:t>
            </a:r>
          </a:p>
        </p:txBody>
      </p:sp>
      <p:pic>
        <p:nvPicPr>
          <p:cNvPr id="61444" name="Picture 4" descr="Image result for sequ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6934200" cy="52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171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50365" y="6324600"/>
            <a:ext cx="4399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Michel </a:t>
            </a:r>
            <a:r>
              <a:rPr lang="en-US" sz="2400" dirty="0" err="1"/>
              <a:t>Dumontier’s</a:t>
            </a:r>
            <a:r>
              <a:rPr lang="en-US" sz="2400" dirty="0"/>
              <a:t> shared slides </a:t>
            </a:r>
          </a:p>
        </p:txBody>
      </p:sp>
      <p:pic>
        <p:nvPicPr>
          <p:cNvPr id="62466" name="Picture 2" descr="Image result for sequ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6934200" cy="52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81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84" name="Text Box 184"/>
          <p:cNvSpPr txBox="1">
            <a:spLocks noChangeArrowheads="1"/>
          </p:cNvSpPr>
          <p:nvPr/>
        </p:nvSpPr>
        <p:spPr bwMode="auto">
          <a:xfrm>
            <a:off x="68263" y="856358"/>
            <a:ext cx="8940800" cy="5755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u="sng" dirty="0">
                <a:ea typeface="Times New Roman" pitchFamily="-65" charset="0"/>
                <a:cs typeface="Times New Roman" pitchFamily="-65" charset="0"/>
              </a:rPr>
              <a:t>Difficulty:</a:t>
            </a:r>
          </a:p>
          <a:p>
            <a:r>
              <a:rPr lang="en-US" sz="2400" dirty="0">
                <a:ea typeface="Times New Roman" pitchFamily="-65" charset="0"/>
                <a:cs typeface="Times New Roman" pitchFamily="-65" charset="0"/>
              </a:rPr>
              <a:t>In a complex biological sample (cell, tissue, serum, … ), there are several thousand protein </a:t>
            </a:r>
            <a:r>
              <a:rPr lang="en-US" altLang="zh-CN" sz="2400" dirty="0">
                <a:ea typeface="Times New Roman" pitchFamily="-65" charset="0"/>
                <a:cs typeface="Times New Roman" pitchFamily="-65" charset="0"/>
              </a:rPr>
              <a:t>specie</a:t>
            </a:r>
            <a:r>
              <a:rPr lang="en-US" sz="2400" dirty="0">
                <a:ea typeface="Times New Roman" pitchFamily="-65" charset="0"/>
                <a:cs typeface="Times New Roman" pitchFamily="-65" charset="0"/>
              </a:rPr>
              <a:t>s – tens of thousands of peptides after digestion; signal from less-abundant species may be suppressed.</a:t>
            </a:r>
          </a:p>
          <a:p>
            <a:endParaRPr lang="en-US" sz="2400" dirty="0">
              <a:ea typeface="Times New Roman" pitchFamily="-65" charset="0"/>
              <a:cs typeface="Times New Roman" pitchFamily="-65" charset="0"/>
            </a:endParaRPr>
          </a:p>
          <a:p>
            <a:r>
              <a:rPr lang="en-US" sz="2400" u="sng" dirty="0">
                <a:ea typeface="Times New Roman" pitchFamily="-65" charset="0"/>
                <a:cs typeface="Times New Roman" pitchFamily="-65" charset="0"/>
              </a:rPr>
              <a:t>Solution:</a:t>
            </a:r>
          </a:p>
          <a:p>
            <a:r>
              <a:rPr lang="en-US" sz="2400" dirty="0">
                <a:ea typeface="Times New Roman" pitchFamily="-65" charset="0"/>
                <a:cs typeface="Times New Roman" pitchFamily="-65" charset="0"/>
              </a:rPr>
              <a:t>Must reduce complexity to identify and quantify proteins.</a:t>
            </a:r>
          </a:p>
          <a:p>
            <a:r>
              <a:rPr lang="en-US" sz="2400" dirty="0">
                <a:ea typeface="Times New Roman" pitchFamily="-65" charset="0"/>
                <a:cs typeface="Times New Roman" pitchFamily="-65" charset="0"/>
              </a:rPr>
              <a:t>Incorporate biochemical separation techniques:</a:t>
            </a:r>
          </a:p>
          <a:p>
            <a:endParaRPr lang="en-US" sz="2400" dirty="0">
              <a:ea typeface="Times New Roman" pitchFamily="-65" charset="0"/>
              <a:cs typeface="Times New Roman" pitchFamily="-65" charset="0"/>
            </a:endParaRPr>
          </a:p>
          <a:p>
            <a:r>
              <a:rPr lang="en-US" sz="2400" dirty="0">
                <a:ea typeface="Times New Roman" pitchFamily="-65" charset="0"/>
                <a:cs typeface="Times New Roman" pitchFamily="-65" charset="0"/>
              </a:rPr>
              <a:t>LC-MS/MS</a:t>
            </a:r>
          </a:p>
          <a:p>
            <a:r>
              <a:rPr lang="en-US" sz="2400" dirty="0">
                <a:ea typeface="Times New Roman" pitchFamily="-65" charset="0"/>
                <a:cs typeface="Times New Roman" pitchFamily="-65" charset="0"/>
              </a:rPr>
              <a:t>LC/LC-MS/MS</a:t>
            </a:r>
          </a:p>
          <a:p>
            <a:r>
              <a:rPr lang="en-US" sz="2400" dirty="0">
                <a:ea typeface="Times New Roman" pitchFamily="-65" charset="0"/>
                <a:cs typeface="Times New Roman" pitchFamily="-65" charset="0"/>
              </a:rPr>
              <a:t>……</a:t>
            </a:r>
          </a:p>
          <a:p>
            <a:r>
              <a:rPr lang="en-US" sz="800" dirty="0">
                <a:ea typeface="Times New Roman" pitchFamily="-65" charset="0"/>
                <a:cs typeface="Times New Roman" pitchFamily="-65" charset="0"/>
              </a:rPr>
              <a:t> </a:t>
            </a:r>
          </a:p>
          <a:p>
            <a:r>
              <a:rPr lang="en-US" sz="2400" dirty="0">
                <a:ea typeface="Times New Roman" pitchFamily="-65" charset="0"/>
                <a:cs typeface="Times New Roman" pitchFamily="-65" charset="0"/>
              </a:rPr>
              <a:t>2D gel-MS/MS</a:t>
            </a:r>
          </a:p>
          <a:p>
            <a:r>
              <a:rPr lang="en-US" sz="2400" dirty="0">
                <a:ea typeface="Times New Roman" pitchFamily="-65" charset="0"/>
                <a:cs typeface="Times New Roman" pitchFamily="-65" charset="0"/>
              </a:rPr>
              <a:t>2D gel/LC-MS/MS</a:t>
            </a:r>
          </a:p>
          <a:p>
            <a:r>
              <a:rPr lang="en-US" sz="2400" dirty="0">
                <a:ea typeface="Times New Roman" pitchFamily="-65" charset="0"/>
                <a:cs typeface="Times New Roman" pitchFamily="-65" charset="0"/>
              </a:rPr>
              <a:t>Affinity column separation – LC-MS/MS</a:t>
            </a:r>
          </a:p>
        </p:txBody>
      </p:sp>
      <p:sp>
        <p:nvSpPr>
          <p:cNvPr id="256186" name="Rectangle 186"/>
          <p:cNvSpPr>
            <a:spLocks noChangeArrowheads="1"/>
          </p:cNvSpPr>
          <p:nvPr/>
        </p:nvSpPr>
        <p:spPr bwMode="auto">
          <a:xfrm>
            <a:off x="0" y="573088"/>
            <a:ext cx="9182100" cy="36512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50000">
                <a:srgbClr val="FF0000"/>
              </a:gs>
              <a:gs pos="100000">
                <a:srgbClr val="00006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Box 274"/>
          <p:cNvSpPr txBox="1">
            <a:spLocks noChangeArrowheads="1"/>
          </p:cNvSpPr>
          <p:nvPr/>
        </p:nvSpPr>
        <p:spPr bwMode="auto">
          <a:xfrm>
            <a:off x="152400" y="115888"/>
            <a:ext cx="876300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45720" rIns="45720">
            <a:prstTxWarp prst="textNoShape">
              <a:avLst/>
            </a:prstTxWarp>
            <a:spAutoFit/>
          </a:bodyPr>
          <a:lstStyle/>
          <a:p>
            <a:pPr marL="114300" lvl="1"/>
            <a:r>
              <a:rPr lang="en-US" altLang="zh-CN" sz="2400" dirty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Proteomics - </a:t>
            </a:r>
            <a:r>
              <a:rPr lang="en-US" sz="2400" dirty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Analysis of </a:t>
            </a:r>
            <a:r>
              <a:rPr lang="en-US" altLang="zh-CN" sz="2400" dirty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complex </a:t>
            </a:r>
            <a:r>
              <a:rPr lang="en-US" sz="2400" dirty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protein mixtures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4114800"/>
            <a:ext cx="7391400" cy="1219200"/>
            <a:chOff x="0" y="4114800"/>
            <a:chExt cx="7391400" cy="1219200"/>
          </a:xfrm>
        </p:grpSpPr>
        <p:sp>
          <p:nvSpPr>
            <p:cNvPr id="5" name="Double Brace 4"/>
            <p:cNvSpPr/>
            <p:nvPr/>
          </p:nvSpPr>
          <p:spPr>
            <a:xfrm>
              <a:off x="0" y="4114800"/>
              <a:ext cx="2209800" cy="1219200"/>
            </a:xfrm>
            <a:prstGeom prst="bracePair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43200" y="4419600"/>
              <a:ext cx="4648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Separate proteins in multiple dimensions. Sacrifice speed.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5392579"/>
            <a:ext cx="8705505" cy="1219200"/>
            <a:chOff x="0" y="5392579"/>
            <a:chExt cx="8705505" cy="1219200"/>
          </a:xfrm>
        </p:grpSpPr>
        <p:sp>
          <p:nvSpPr>
            <p:cNvPr id="6" name="Double Brace 5"/>
            <p:cNvSpPr/>
            <p:nvPr/>
          </p:nvSpPr>
          <p:spPr>
            <a:xfrm>
              <a:off x="0" y="5392579"/>
              <a:ext cx="5265737" cy="1219200"/>
            </a:xfrm>
            <a:prstGeom prst="bracePair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5758934"/>
              <a:ext cx="2914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FFFFF"/>
                  </a:solidFill>
                </a:rPr>
                <a:t>Analyze a subset of proteins.</a:t>
              </a:r>
            </a:p>
            <a:p>
              <a:r>
                <a:rPr lang="en-US" dirty="0">
                  <a:solidFill>
                    <a:srgbClr val="0FFFFF"/>
                  </a:solidFill>
                </a:rPr>
                <a:t>Sacrifice coverage.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606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86" name="Rectangle 186"/>
          <p:cNvSpPr>
            <a:spLocks noChangeArrowheads="1"/>
          </p:cNvSpPr>
          <p:nvPr/>
        </p:nvSpPr>
        <p:spPr bwMode="auto">
          <a:xfrm>
            <a:off x="0" y="573088"/>
            <a:ext cx="9182100" cy="36512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50000">
                <a:srgbClr val="FF0000"/>
              </a:gs>
              <a:gs pos="100000">
                <a:srgbClr val="00006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Box 274"/>
          <p:cNvSpPr txBox="1">
            <a:spLocks noChangeArrowheads="1"/>
          </p:cNvSpPr>
          <p:nvPr/>
        </p:nvSpPr>
        <p:spPr bwMode="auto">
          <a:xfrm>
            <a:off x="152400" y="115888"/>
            <a:ext cx="876300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45720" rIns="45720">
            <a:prstTxWarp prst="textNoShape">
              <a:avLst/>
            </a:prstTxWarp>
            <a:spAutoFit/>
          </a:bodyPr>
          <a:lstStyle/>
          <a:p>
            <a:pPr marL="114300" lvl="1"/>
            <a:r>
              <a:rPr lang="en-US" altLang="zh-CN" sz="2400" dirty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Proteomics </a:t>
            </a:r>
            <a:r>
              <a:rPr lang="mr-IN" altLang="zh-CN" sz="2400" dirty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–</a:t>
            </a:r>
            <a:r>
              <a:rPr lang="en-US" altLang="zh-CN" sz="2400" dirty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Data independent acquisition (DIA)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306"/>
            <a:ext cx="9144000" cy="569029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0294" y="6642556"/>
            <a:ext cx="15937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Univers-Oblique"/>
              </a:rPr>
              <a:t>Proteomics </a:t>
            </a:r>
            <a:r>
              <a:rPr lang="en-US" sz="800" dirty="0">
                <a:latin typeface="Univers"/>
              </a:rPr>
              <a:t>2015, </a:t>
            </a:r>
            <a:r>
              <a:rPr lang="en-US" sz="800" i="1" dirty="0">
                <a:latin typeface="Univers-Oblique"/>
              </a:rPr>
              <a:t>15</a:t>
            </a:r>
            <a:r>
              <a:rPr lang="en-US" sz="800" dirty="0">
                <a:latin typeface="Univers"/>
              </a:rPr>
              <a:t>, 964–980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29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15240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rgbClr val="000000"/>
                </a:solidFill>
              </a:rPr>
              <a:t>Background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B1DD9D-3204-4DEB-999B-66AB2E36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9244"/>
            <a:ext cx="9144000" cy="40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81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86" name="Rectangle 186"/>
          <p:cNvSpPr>
            <a:spLocks noChangeArrowheads="1"/>
          </p:cNvSpPr>
          <p:nvPr/>
        </p:nvSpPr>
        <p:spPr bwMode="auto">
          <a:xfrm>
            <a:off x="0" y="573088"/>
            <a:ext cx="9182100" cy="36512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50000">
                <a:srgbClr val="FF0000"/>
              </a:gs>
              <a:gs pos="100000">
                <a:srgbClr val="00006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Box 274"/>
          <p:cNvSpPr txBox="1">
            <a:spLocks noChangeArrowheads="1"/>
          </p:cNvSpPr>
          <p:nvPr/>
        </p:nvSpPr>
        <p:spPr bwMode="auto">
          <a:xfrm>
            <a:off x="0" y="115888"/>
            <a:ext cx="1626932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45720" rIns="45720">
            <a:prstTxWarp prst="textNoShape">
              <a:avLst/>
            </a:prstTxWarp>
            <a:spAutoFit/>
          </a:bodyPr>
          <a:lstStyle/>
          <a:p>
            <a:pPr marL="114300" lvl="1"/>
            <a:r>
              <a:rPr lang="en-US" altLang="zh-CN" sz="2400" dirty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Proteomics </a:t>
            </a:r>
            <a:r>
              <a:rPr lang="mr-IN" altLang="zh-CN" sz="2400" dirty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–</a:t>
            </a:r>
            <a:r>
              <a:rPr lang="en-US" altLang="zh-CN" sz="2400" dirty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DIA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0"/>
            <a:ext cx="744086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694" y="6553200"/>
            <a:ext cx="15937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Univers-Oblique"/>
              </a:rPr>
              <a:t>Proteomics </a:t>
            </a:r>
            <a:r>
              <a:rPr lang="en-US" sz="800" dirty="0">
                <a:latin typeface="Univers"/>
              </a:rPr>
              <a:t>2015, </a:t>
            </a:r>
            <a:r>
              <a:rPr lang="en-US" sz="800" i="1" dirty="0">
                <a:latin typeface="Univers-Oblique"/>
              </a:rPr>
              <a:t>15</a:t>
            </a:r>
            <a:r>
              <a:rPr lang="en-US" sz="800" dirty="0">
                <a:latin typeface="Univers"/>
              </a:rPr>
              <a:t>, 964–980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229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752600"/>
            <a:ext cx="626745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LC/MS – some example statistical methods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84776"/>
            <a:ext cx="73591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Reviewed by </a:t>
            </a:r>
            <a:r>
              <a:rPr lang="en-US" sz="2400" b="1" u="sng" dirty="0" err="1"/>
              <a:t>Katajamaa</a:t>
            </a:r>
            <a:r>
              <a:rPr lang="en-US" sz="2400" b="1" u="sng" dirty="0"/>
              <a:t>&amp;</a:t>
            </a:r>
            <a:r>
              <a:rPr lang="en-US" sz="2400" b="1" u="sng" dirty="0" err="1"/>
              <a:t>Oresic</a:t>
            </a:r>
            <a:r>
              <a:rPr lang="en-US" sz="2400" b="1" u="sng" dirty="0"/>
              <a:t> (2007) J Chr. A 1158:318</a:t>
            </a:r>
          </a:p>
          <a:p>
            <a:r>
              <a:rPr lang="en-US" sz="2400" dirty="0"/>
              <a:t>Noise reduction disregarding the time axis:</a:t>
            </a:r>
          </a:p>
        </p:txBody>
      </p:sp>
    </p:spTree>
    <p:extLst>
      <p:ext uri="{BB962C8B-B14F-4D97-AF65-F5344CB8AC3E}">
        <p14:creationId xmlns:p14="http://schemas.microsoft.com/office/powerpoint/2010/main" val="2871342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84776"/>
            <a:ext cx="73591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Reviewed by </a:t>
            </a:r>
            <a:r>
              <a:rPr lang="en-US" sz="2400" b="1" u="sng" dirty="0" err="1"/>
              <a:t>Katajamaa</a:t>
            </a:r>
            <a:r>
              <a:rPr lang="en-US" sz="2400" b="1" u="sng" dirty="0"/>
              <a:t>&amp;</a:t>
            </a:r>
            <a:r>
              <a:rPr lang="en-US" sz="2400" b="1" u="sng" dirty="0" err="1"/>
              <a:t>Oresic</a:t>
            </a:r>
            <a:r>
              <a:rPr lang="en-US" sz="2400" b="1" u="sng" dirty="0"/>
              <a:t> (2007) J Chr. A 1158:318</a:t>
            </a:r>
          </a:p>
          <a:p>
            <a:r>
              <a:rPr lang="en-US" sz="2400" dirty="0"/>
              <a:t>Peak Detection: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5" y="1752600"/>
            <a:ext cx="8820615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LC/MS  – some example methods</a:t>
            </a:r>
          </a:p>
        </p:txBody>
      </p:sp>
    </p:spTree>
    <p:extLst>
      <p:ext uri="{BB962C8B-B14F-4D97-AF65-F5344CB8AC3E}">
        <p14:creationId xmlns:p14="http://schemas.microsoft.com/office/powerpoint/2010/main" val="1217435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904" y="1415773"/>
            <a:ext cx="7966272" cy="414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344904" y="5643265"/>
            <a:ext cx="8037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coefficients are equal to a second-derivative Gaussian function. </a:t>
            </a:r>
          </a:p>
          <a:p>
            <a:r>
              <a:rPr lang="en-US" dirty="0"/>
              <a:t>The filtered chromatogram crosses the </a:t>
            </a:r>
            <a:r>
              <a:rPr lang="en-US" i="1" dirty="0"/>
              <a:t>x</a:t>
            </a:r>
            <a:r>
              <a:rPr lang="en-US" dirty="0"/>
              <a:t>-axis roughly at the peak inflection points.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84776"/>
            <a:ext cx="8113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Smith et.al. (2006) Analytical Chemistry. 78(3):779-87</a:t>
            </a:r>
          </a:p>
          <a:p>
            <a:r>
              <a:rPr lang="en-US" sz="2400" dirty="0"/>
              <a:t>Matched Gaussian filter along the time axis after EIC extraction.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LC/MS  – some example methods</a:t>
            </a:r>
          </a:p>
        </p:txBody>
      </p:sp>
    </p:spTree>
    <p:extLst>
      <p:ext uri="{BB962C8B-B14F-4D97-AF65-F5344CB8AC3E}">
        <p14:creationId xmlns:p14="http://schemas.microsoft.com/office/powerpoint/2010/main" val="736332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4776"/>
            <a:ext cx="75071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Reviewed by </a:t>
            </a:r>
            <a:r>
              <a:rPr lang="en-US" sz="2400" b="1" u="sng" dirty="0" err="1"/>
              <a:t>Katajamaa</a:t>
            </a:r>
            <a:r>
              <a:rPr lang="en-US" sz="2400" b="1" u="sng" dirty="0"/>
              <a:t>&amp;</a:t>
            </a:r>
            <a:r>
              <a:rPr lang="en-US" sz="2400" b="1" u="sng" dirty="0" err="1"/>
              <a:t>Oresic</a:t>
            </a:r>
            <a:r>
              <a:rPr lang="en-US" sz="2400" b="1" u="sng" dirty="0"/>
              <a:t> (2007) J Chr. A 1158:318</a:t>
            </a:r>
          </a:p>
          <a:p>
            <a:r>
              <a:rPr lang="en-US" sz="2400" dirty="0"/>
              <a:t>Retention time alignment: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924" y="1447800"/>
            <a:ext cx="7096726" cy="52895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LC/MS  – some example methods</a:t>
            </a:r>
          </a:p>
        </p:txBody>
      </p:sp>
    </p:spTree>
    <p:extLst>
      <p:ext uri="{BB962C8B-B14F-4D97-AF65-F5344CB8AC3E}">
        <p14:creationId xmlns:p14="http://schemas.microsoft.com/office/powerpoint/2010/main" val="1453010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804003"/>
              </p:ext>
            </p:extLst>
          </p:nvPr>
        </p:nvGraphicFramePr>
        <p:xfrm>
          <a:off x="112360" y="1447800"/>
          <a:ext cx="3165232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15" name="Equation" r:id="rId3" imgW="1778000" imgH="1155700" progId="Equation.3">
                  <p:embed/>
                </p:oleObj>
              </mc:Choice>
              <mc:Fallback>
                <p:oleObj name="Equation" r:id="rId3" imgW="1778000" imgH="1155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360" y="1447800"/>
                        <a:ext cx="3165232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846" y="1066800"/>
            <a:ext cx="5486400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939238"/>
              </p:ext>
            </p:extLst>
          </p:nvPr>
        </p:nvGraphicFramePr>
        <p:xfrm>
          <a:off x="1498051" y="4343399"/>
          <a:ext cx="4502114" cy="683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16" name="Equation" r:id="rId6" imgW="2425700" imgH="368300" progId="Equation.3">
                  <p:embed/>
                </p:oleObj>
              </mc:Choice>
              <mc:Fallback>
                <p:oleObj name="Equation" r:id="rId6" imgW="24257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98051" y="4343399"/>
                        <a:ext cx="4502114" cy="683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09707"/>
              </p:ext>
            </p:extLst>
          </p:nvPr>
        </p:nvGraphicFramePr>
        <p:xfrm>
          <a:off x="1528636" y="5026966"/>
          <a:ext cx="6170102" cy="688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17" name="Equation" r:id="rId8" imgW="3530600" imgH="393700" progId="Equation.3">
                  <p:embed/>
                </p:oleObj>
              </mc:Choice>
              <mc:Fallback>
                <p:oleObj name="Equation" r:id="rId8" imgW="3530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28636" y="5026966"/>
                        <a:ext cx="6170102" cy="6880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164151"/>
              </p:ext>
            </p:extLst>
          </p:nvPr>
        </p:nvGraphicFramePr>
        <p:xfrm>
          <a:off x="1498051" y="6019800"/>
          <a:ext cx="677562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18" name="Equation" r:id="rId10" imgW="4178300" imgH="469900" progId="Equation.3">
                  <p:embed/>
                </p:oleObj>
              </mc:Choice>
              <mc:Fallback>
                <p:oleObj name="Equation" r:id="rId10" imgW="41783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98051" y="6019800"/>
                        <a:ext cx="677562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8351" y="584776"/>
            <a:ext cx="3738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model for </a:t>
            </a:r>
            <a:r>
              <a:rPr lang="en-US" sz="2400" dirty="0" err="1"/>
              <a:t>asymetric</a:t>
            </a:r>
            <a:r>
              <a:rPr lang="en-US" sz="2400" dirty="0"/>
              <a:t> peaks</a:t>
            </a:r>
          </a:p>
          <a:p>
            <a:r>
              <a:rPr lang="en-US" sz="2400" dirty="0"/>
              <a:t>Bi-Gaussian model: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8351" y="3731567"/>
            <a:ext cx="5680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Quantities used in peak location estimation: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9200" y="5636567"/>
            <a:ext cx="2047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 the summit,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LC/MS  – some example methods</a:t>
            </a:r>
          </a:p>
        </p:txBody>
      </p:sp>
    </p:spTree>
    <p:extLst>
      <p:ext uri="{BB962C8B-B14F-4D97-AF65-F5344CB8AC3E}">
        <p14:creationId xmlns:p14="http://schemas.microsoft.com/office/powerpoint/2010/main" val="2093698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9906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Fitting a mixture of bi-Gaussian curves using EM-like algorithms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LC/MS  – some example methods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2600"/>
            <a:ext cx="6444499" cy="426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48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LC/MS  – some example methods</a:t>
            </a:r>
          </a:p>
        </p:txBody>
      </p:sp>
      <p:pic>
        <p:nvPicPr>
          <p:cNvPr id="4" name="Picture 3" descr="figure_2_scores illustration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2209800"/>
            <a:ext cx="4848359" cy="1524000"/>
          </a:xfrm>
          <a:prstGeom prst="rect">
            <a:avLst/>
          </a:prstGeom>
        </p:spPr>
      </p:pic>
      <p:pic>
        <p:nvPicPr>
          <p:cNvPr id="5" name="Picture 4" descr="figure_2_match_unmatch (unused)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4724400" cy="1196709"/>
          </a:xfrm>
          <a:prstGeom prst="rect">
            <a:avLst/>
          </a:prstGeom>
        </p:spPr>
      </p:pic>
      <p:pic>
        <p:nvPicPr>
          <p:cNvPr id="2" name="Picture 1" descr="figure_1_workflow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62083"/>
            <a:ext cx="6705600" cy="62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5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184666"/>
            <a:ext cx="876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Beyond pre-processing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1066800"/>
            <a:ext cx="8686800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0"/>
              <a:buChar char="Ø"/>
            </a:pPr>
            <a:r>
              <a:rPr lang="en-US" sz="2400" dirty="0"/>
              <a:t>Find features (genes/proteins/metabolites) significantly associated with a phenotype – “biomarkers”</a:t>
            </a:r>
          </a:p>
          <a:p>
            <a:endParaRPr lang="en-US" sz="2400" dirty="0"/>
          </a:p>
          <a:p>
            <a:pPr marL="342900" indent="-342900">
              <a:buFont typeface="Wingdings" charset="0"/>
              <a:buChar char="Ø"/>
            </a:pPr>
            <a:r>
              <a:rPr lang="en-US" sz="2400" dirty="0"/>
              <a:t>Find biological pathways or sub-networks associated with a phenotype</a:t>
            </a:r>
          </a:p>
          <a:p>
            <a:pPr marL="342900" indent="-342900">
              <a:buFont typeface="Wingdings" charset="0"/>
              <a:buChar char="Ø"/>
            </a:pPr>
            <a:endParaRPr lang="en-US" sz="2400" dirty="0"/>
          </a:p>
          <a:p>
            <a:pPr marL="342900" indent="-342900">
              <a:buFont typeface="Wingdings" charset="0"/>
              <a:buChar char="Ø"/>
            </a:pPr>
            <a:r>
              <a:rPr lang="en-US" sz="2400" dirty="0"/>
              <a:t>Based on identified biomarkers, build predictive models for diagnosis, prognosis, or predict treatment response -&gt; “personalized medicine”?</a:t>
            </a:r>
          </a:p>
          <a:p>
            <a:endParaRPr lang="en-US" sz="2400" dirty="0"/>
          </a:p>
          <a:p>
            <a:pPr marL="342900" indent="-342900">
              <a:buFont typeface="Wingdings" charset="0"/>
              <a:buChar char="Ø"/>
            </a:pPr>
            <a:r>
              <a:rPr lang="en-US" sz="2400" dirty="0"/>
              <a:t>Identify feature-feature associations and previously unknown structures in the data</a:t>
            </a:r>
          </a:p>
          <a:p>
            <a:endParaRPr lang="en-US" sz="2400" dirty="0"/>
          </a:p>
          <a:p>
            <a:pPr marL="342900" indent="-342900">
              <a:buFont typeface="Wingdings" charset="0"/>
              <a:buChar char="Ø"/>
            </a:pPr>
            <a:r>
              <a:rPr lang="en-US" sz="2400" dirty="0"/>
              <a:t>Find regulation patterns, both intrinsic and in relation to a phenotype</a:t>
            </a:r>
          </a:p>
        </p:txBody>
      </p:sp>
    </p:spTree>
    <p:extLst>
      <p:ext uri="{BB962C8B-B14F-4D97-AF65-F5344CB8AC3E}">
        <p14:creationId xmlns:p14="http://schemas.microsoft.com/office/powerpoint/2010/main" val="2991582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885450"/>
              </p:ext>
            </p:extLst>
          </p:nvPr>
        </p:nvGraphicFramePr>
        <p:xfrm>
          <a:off x="228600" y="2438400"/>
          <a:ext cx="8458206" cy="4137062"/>
        </p:xfrm>
        <a:graphic>
          <a:graphicData uri="http://schemas.openxmlformats.org/drawingml/2006/table">
            <a:tbl>
              <a:tblPr/>
              <a:tblGrid>
                <a:gridCol w="1235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8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25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89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89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7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6286"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Control 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Control 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Control 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Disease 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Disease 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Disease 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 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 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 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 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 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 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 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 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 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 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 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Gene 25000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2400" y="914400"/>
            <a:ext cx="8839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This is the common structure of microarray gene expression data from a simple cross-sectional case-control design.</a:t>
            </a:r>
          </a:p>
          <a:p>
            <a:r>
              <a:rPr lang="en-US" sz="2200" dirty="0"/>
              <a:t>Data from other high-throughput technology are often similar.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84666"/>
            <a:ext cx="876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Beyond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2057036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1" descr="etilogy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628775"/>
            <a:ext cx="5378450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15240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rgbClr val="000000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409955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184666"/>
            <a:ext cx="876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Workflow of feature selection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067593"/>
            <a:ext cx="3276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Raw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2361049"/>
            <a:ext cx="3276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Feature-level expression in each sample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6200000" flipH="1">
            <a:off x="424290" y="1944755"/>
            <a:ext cx="830999" cy="15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7406" y="1530051"/>
            <a:ext cx="3051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Preprocessing, </a:t>
            </a:r>
            <a:r>
              <a:rPr lang="en-US" sz="2000" dirty="0" err="1"/>
              <a:t>normalization,filtering</a:t>
            </a:r>
            <a:r>
              <a:rPr lang="en-US" sz="2000" dirty="0"/>
              <a:t> 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995" y="3240950"/>
            <a:ext cx="2894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Statistical testing/model fitting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423496" y="3654861"/>
            <a:ext cx="830999" cy="3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4800" y="4071949"/>
            <a:ext cx="3276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Test statistic for every feature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426673" y="5316857"/>
            <a:ext cx="830999" cy="3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7406" y="4902946"/>
            <a:ext cx="2894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Compare to null distribution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800" y="5733945"/>
            <a:ext cx="3276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P-value for every feature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67200" y="1529259"/>
            <a:ext cx="4114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Significance of every feature (FWER, FDR, …)</a:t>
            </a:r>
          </a:p>
        </p:txBody>
      </p:sp>
      <p:cxnSp>
        <p:nvCxnSpPr>
          <p:cNvPr id="27" name="Straight Connector 26"/>
          <p:cNvCxnSpPr>
            <a:stCxn id="10" idx="3"/>
          </p:cNvCxnSpPr>
          <p:nvPr/>
        </p:nvCxnSpPr>
        <p:spPr>
          <a:xfrm>
            <a:off x="3888582" y="1944758"/>
            <a:ext cx="1588" cy="40758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5" idx="3"/>
          </p:cNvCxnSpPr>
          <p:nvPr/>
        </p:nvCxnSpPr>
        <p:spPr>
          <a:xfrm>
            <a:off x="3581400" y="4509969"/>
            <a:ext cx="304006" cy="90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8" idx="3"/>
          </p:cNvCxnSpPr>
          <p:nvPr/>
        </p:nvCxnSpPr>
        <p:spPr>
          <a:xfrm>
            <a:off x="3581400" y="5965598"/>
            <a:ext cx="305594" cy="15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9" idx="1"/>
          </p:cNvCxnSpPr>
          <p:nvPr/>
        </p:nvCxnSpPr>
        <p:spPr>
          <a:xfrm flipV="1">
            <a:off x="3885406" y="1944758"/>
            <a:ext cx="381794" cy="15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19800" y="2646551"/>
            <a:ext cx="274320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Other information (fold change, biological pathway</a:t>
            </a:r>
          </a:p>
          <a:p>
            <a:r>
              <a:rPr lang="en-US" sz="2400" dirty="0"/>
              <a:t>…)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>
            <a:off x="4226143" y="3430588"/>
            <a:ext cx="2136337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267200" y="4497387"/>
            <a:ext cx="24384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Selected features</a:t>
            </a:r>
          </a:p>
        </p:txBody>
      </p:sp>
      <p:cxnSp>
        <p:nvCxnSpPr>
          <p:cNvPr id="44" name="Straight Connector 43"/>
          <p:cNvCxnSpPr/>
          <p:nvPr/>
        </p:nvCxnSpPr>
        <p:spPr>
          <a:xfrm rot="10800000">
            <a:off x="5295900" y="3429793"/>
            <a:ext cx="723900" cy="1588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3581400" y="1944758"/>
            <a:ext cx="685800" cy="4075835"/>
            <a:chOff x="3581400" y="1944758"/>
            <a:chExt cx="685800" cy="4075835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3885406" y="1945550"/>
              <a:ext cx="1588" cy="4075043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581400" y="4487448"/>
              <a:ext cx="304006" cy="914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581400" y="5964778"/>
              <a:ext cx="305594" cy="158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3885406" y="1944758"/>
              <a:ext cx="381794" cy="792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4267200" y="5558928"/>
            <a:ext cx="4114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Biological interpretation, … …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rot="5400000">
            <a:off x="4993579" y="5258990"/>
            <a:ext cx="599876" cy="15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58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09600"/>
            <a:ext cx="9144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04217" y="62805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Genome-wide metabolic network</a:t>
            </a:r>
          </a:p>
        </p:txBody>
      </p:sp>
    </p:spTree>
    <p:extLst>
      <p:ext uri="{BB962C8B-B14F-4D97-AF65-F5344CB8AC3E}">
        <p14:creationId xmlns:p14="http://schemas.microsoft.com/office/powerpoint/2010/main" val="3112973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845042"/>
            <a:ext cx="6019800" cy="560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28600" y="6488113"/>
            <a:ext cx="8915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S. </a:t>
            </a:r>
            <a:r>
              <a:rPr lang="en-US" dirty="0" err="1"/>
              <a:t>Wuchty</a:t>
            </a:r>
            <a:r>
              <a:rPr lang="en-US" dirty="0"/>
              <a:t>, E. </a:t>
            </a:r>
            <a:r>
              <a:rPr lang="en-US" dirty="0" err="1"/>
              <a:t>Ravasz</a:t>
            </a:r>
            <a:r>
              <a:rPr lang="en-US" dirty="0"/>
              <a:t> and A.-L. </a:t>
            </a:r>
            <a:r>
              <a:rPr lang="en-US" dirty="0" err="1"/>
              <a:t>Barabasi</a:t>
            </a:r>
            <a:r>
              <a:rPr lang="en-US" dirty="0"/>
              <a:t>: The Architecture of Biological Networks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4217" y="62805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Protein interaction network</a:t>
            </a:r>
          </a:p>
        </p:txBody>
      </p:sp>
    </p:spTree>
    <p:extLst>
      <p:ext uri="{BB962C8B-B14F-4D97-AF65-F5344CB8AC3E}">
        <p14:creationId xmlns:p14="http://schemas.microsoft.com/office/powerpoint/2010/main" val="1298220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4217" y="62805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/>
              <a:t>Knowledge-guided omics data analysis</a:t>
            </a:r>
            <a:endParaRPr lang="en-US" sz="3200" u="sng" dirty="0"/>
          </a:p>
        </p:txBody>
      </p:sp>
      <p:pic>
        <p:nvPicPr>
          <p:cNvPr id="2" name="Picture 1" descr="general flo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345" y="647580"/>
            <a:ext cx="7446656" cy="61342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762000"/>
            <a:ext cx="297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analyzing metabolomics data with genome-scale metabolic network.</a:t>
            </a:r>
          </a:p>
        </p:txBody>
      </p:sp>
    </p:spTree>
    <p:extLst>
      <p:ext uri="{BB962C8B-B14F-4D97-AF65-F5344CB8AC3E}">
        <p14:creationId xmlns:p14="http://schemas.microsoft.com/office/powerpoint/2010/main" val="2032923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184666"/>
            <a:ext cx="876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Workflow of Gene Set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067593"/>
            <a:ext cx="3276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Raw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2361049"/>
            <a:ext cx="3276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Feature-level expression in each sample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6200000" flipH="1">
            <a:off x="424290" y="1944755"/>
            <a:ext cx="830999" cy="15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41811" y="3429000"/>
            <a:ext cx="2894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Statistical testing/model fitting</a:t>
            </a:r>
          </a:p>
        </p:txBody>
      </p:sp>
      <p:cxnSp>
        <p:nvCxnSpPr>
          <p:cNvPr id="12" name="Straight Arrow Connector 11"/>
          <p:cNvCxnSpPr>
            <a:endCxn id="26" idx="0"/>
          </p:cNvCxnSpPr>
          <p:nvPr/>
        </p:nvCxnSpPr>
        <p:spPr>
          <a:xfrm rot="16200000" flipH="1">
            <a:off x="3522668" y="3597279"/>
            <a:ext cx="1642258" cy="23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53000" y="2361048"/>
            <a:ext cx="3657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Feature group information (biological pathway ……)</a:t>
            </a:r>
          </a:p>
        </p:txBody>
      </p:sp>
      <p:cxnSp>
        <p:nvCxnSpPr>
          <p:cNvPr id="24" name="Straight Connector 23"/>
          <p:cNvCxnSpPr>
            <a:stCxn id="7" idx="3"/>
            <a:endCxn id="22" idx="1"/>
          </p:cNvCxnSpPr>
          <p:nvPr/>
        </p:nvCxnSpPr>
        <p:spPr>
          <a:xfrm flipV="1">
            <a:off x="3581400" y="2776547"/>
            <a:ext cx="13716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06689" y="4419600"/>
            <a:ext cx="3276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Group-level significance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06689" y="5791200"/>
            <a:ext cx="3276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Selected features from significant groups</a:t>
            </a:r>
          </a:p>
        </p:txBody>
      </p:sp>
      <p:cxnSp>
        <p:nvCxnSpPr>
          <p:cNvPr id="36" name="Straight Arrow Connector 35"/>
          <p:cNvCxnSpPr>
            <a:stCxn id="26" idx="2"/>
            <a:endCxn id="28" idx="0"/>
          </p:cNvCxnSpPr>
          <p:nvPr/>
        </p:nvCxnSpPr>
        <p:spPr>
          <a:xfrm rot="5400000">
            <a:off x="3890022" y="5336232"/>
            <a:ext cx="90993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7406" y="1530051"/>
            <a:ext cx="3051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Preprocessing, </a:t>
            </a:r>
            <a:r>
              <a:rPr lang="en-US" sz="2000" dirty="0" err="1"/>
              <a:t>normalization,filtering</a:t>
            </a:r>
            <a:r>
              <a:rPr lang="en-US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95424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" y="914400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example: Selecting gene sets (pre-defined gene groups) associated with phenotype.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81200"/>
            <a:ext cx="7369388" cy="3886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34000" y="6473283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</a:t>
            </a:r>
            <a:r>
              <a:rPr lang="en-US" dirty="0"/>
              <a:t>NAS, vol. 102, no. 43, 15545–15550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4217" y="62805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/>
              <a:t>Knowledge-guided omics data analysis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3750166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6" y="1828800"/>
            <a:ext cx="5643892" cy="4508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552" y="3200400"/>
            <a:ext cx="5787199" cy="35688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914400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example: Selecting metabolic subnetworks associated with a </a:t>
            </a:r>
            <a:r>
              <a:rPr lang="en-US" sz="2400" dirty="0" err="1"/>
              <a:t>pheonotype</a:t>
            </a:r>
            <a:r>
              <a:rPr lang="en-US" sz="2400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4217" y="62805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/>
              <a:t>Knowledge-guided omics data analysis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146468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15240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rgbClr val="000000"/>
                </a:solidFill>
              </a:rPr>
              <a:t>Background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8534400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Proteins: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Made of 20 amino acids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Sequence coded in DNA (Codon)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Folded into 3 dimensional structures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Carry out biological functions like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machines.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05832" y="3054350"/>
            <a:ext cx="4216400" cy="1573854"/>
            <a:chOff x="205832" y="3054350"/>
            <a:chExt cx="4216400" cy="15738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832" y="3054350"/>
              <a:ext cx="4216400" cy="13589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960585" y="4258872"/>
              <a:ext cx="3456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http://</a:t>
              </a:r>
              <a:r>
                <a:rPr lang="en-US" dirty="0" err="1"/>
                <a:t>www.biogem.org</a:t>
              </a:r>
              <a:r>
                <a:rPr lang="en-US" dirty="0"/>
                <a:t>/</a:t>
              </a:r>
              <a:r>
                <a:rPr lang="en-US" dirty="0" err="1"/>
                <a:t>codon.jpg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57600" y="240268"/>
            <a:ext cx="4366829" cy="1779032"/>
            <a:chOff x="3657600" y="240268"/>
            <a:chExt cx="4366829" cy="1779032"/>
          </a:xfrm>
        </p:grpSpPr>
        <p:sp>
          <p:nvSpPr>
            <p:cNvPr id="10" name="Rectangle 9"/>
            <p:cNvSpPr/>
            <p:nvPr/>
          </p:nvSpPr>
          <p:spPr>
            <a:xfrm>
              <a:off x="3657600" y="240268"/>
              <a:ext cx="35860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http://</a:t>
              </a:r>
              <a:r>
                <a:rPr lang="en-US" dirty="0" err="1"/>
                <a:t>matznerd.com</a:t>
              </a:r>
              <a:r>
                <a:rPr lang="en-US" dirty="0"/>
                <a:t>/amino-acids/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7600" y="609600"/>
              <a:ext cx="4366829" cy="14097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186384" y="3352800"/>
            <a:ext cx="4957616" cy="3493532"/>
            <a:chOff x="4186384" y="3352800"/>
            <a:chExt cx="4957616" cy="34935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8400" y="3352800"/>
              <a:ext cx="4165600" cy="31242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4186384" y="6477000"/>
              <a:ext cx="49576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http://</a:t>
              </a:r>
              <a:r>
                <a:rPr lang="en-US" dirty="0" err="1"/>
                <a:t>compbio.cs.toronto.edu</a:t>
              </a:r>
              <a:r>
                <a:rPr lang="en-US" dirty="0"/>
                <a:t>/</a:t>
              </a:r>
              <a:r>
                <a:rPr lang="en-US" dirty="0" err="1"/>
                <a:t>ligalign</a:t>
              </a:r>
              <a:r>
                <a:rPr lang="en-US" dirty="0"/>
                <a:t>/</a:t>
              </a:r>
              <a:r>
                <a:rPr lang="en-US" dirty="0" err="1"/>
                <a:t>desc.html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546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3"/>
          <p:cNvSpPr txBox="1">
            <a:spLocks noChangeArrowheads="1"/>
          </p:cNvSpPr>
          <p:nvPr/>
        </p:nvSpPr>
        <p:spPr bwMode="auto">
          <a:xfrm>
            <a:off x="304800" y="914400"/>
            <a:ext cx="85344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Proteins/metabolites are harder to measure than DNA/RNA</a:t>
            </a:r>
          </a:p>
          <a:p>
            <a:endParaRPr lang="en-US" sz="2400" dirty="0"/>
          </a:p>
          <a:p>
            <a:r>
              <a:rPr lang="en-US" sz="2400" dirty="0"/>
              <a:t>	- proteins are structured</a:t>
            </a:r>
          </a:p>
          <a:p>
            <a:r>
              <a:rPr lang="en-US" sz="2400" dirty="0"/>
              <a:t>	- metabolites are small</a:t>
            </a:r>
          </a:p>
          <a:p>
            <a:r>
              <a:rPr lang="en-US" sz="2400" dirty="0"/>
              <a:t>	- when in a complex mixture, neither can be identified/quantified using sequence-based methods</a:t>
            </a:r>
          </a:p>
          <a:p>
            <a:endParaRPr lang="en-US" sz="2400" dirty="0"/>
          </a:p>
          <a:p>
            <a:r>
              <a:rPr lang="en-US" sz="2400" dirty="0"/>
              <a:t>mRNA measurements by </a:t>
            </a:r>
            <a:r>
              <a:rPr lang="en-US" sz="2400" dirty="0" err="1"/>
              <a:t>RNAseq</a:t>
            </a:r>
            <a:r>
              <a:rPr lang="en-US" sz="2400" dirty="0"/>
              <a:t> and microarrays are in some sense proxy measurements of protein levels</a:t>
            </a:r>
          </a:p>
        </p:txBody>
      </p:sp>
      <p:sp>
        <p:nvSpPr>
          <p:cNvPr id="14342" name="TextBox 1"/>
          <p:cNvSpPr txBox="1">
            <a:spLocks noChangeArrowheads="1"/>
          </p:cNvSpPr>
          <p:nvPr/>
        </p:nvSpPr>
        <p:spPr bwMode="auto">
          <a:xfrm>
            <a:off x="304800" y="304800"/>
            <a:ext cx="8458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u="sng" dirty="0">
                <a:latin typeface="+mj-lt"/>
                <a:ea typeface="宋体" charset="-122"/>
                <a:cs typeface="宋体" charset="-122"/>
              </a:rPr>
              <a:t>Why Mass Spectrometry</a:t>
            </a:r>
          </a:p>
        </p:txBody>
      </p:sp>
    </p:spTree>
    <p:extLst>
      <p:ext uri="{BB962C8B-B14F-4D97-AF65-F5344CB8AC3E}">
        <p14:creationId xmlns:p14="http://schemas.microsoft.com/office/powerpoint/2010/main" val="2899460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3"/>
          <p:cNvSpPr txBox="1">
            <a:spLocks noChangeArrowheads="1"/>
          </p:cNvSpPr>
          <p:nvPr/>
        </p:nvSpPr>
        <p:spPr bwMode="auto">
          <a:xfrm>
            <a:off x="304800" y="914400"/>
            <a:ext cx="8534400" cy="600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Proteins/metabolites could be separated according to their properties:</a:t>
            </a:r>
          </a:p>
          <a:p>
            <a:r>
              <a:rPr lang="en-US" sz="2400" dirty="0"/>
              <a:t>	mass/size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hydrophilicity</a:t>
            </a:r>
            <a:r>
              <a:rPr lang="en-US" sz="2400" dirty="0"/>
              <a:t>/hydrophobicity</a:t>
            </a:r>
          </a:p>
          <a:p>
            <a:r>
              <a:rPr lang="en-US" sz="2400" dirty="0"/>
              <a:t>	binding to specific ligands</a:t>
            </a:r>
          </a:p>
          <a:p>
            <a:r>
              <a:rPr lang="en-US" sz="2400" dirty="0"/>
              <a:t>	charge</a:t>
            </a:r>
          </a:p>
          <a:p>
            <a:r>
              <a:rPr lang="en-US" sz="2400" dirty="0"/>
              <a:t>	… … … …</a:t>
            </a:r>
          </a:p>
          <a:p>
            <a:endParaRPr lang="en-US" sz="2400" dirty="0"/>
          </a:p>
          <a:p>
            <a:r>
              <a:rPr lang="en-US" sz="2400" dirty="0"/>
              <a:t>Using</a:t>
            </a:r>
          </a:p>
          <a:p>
            <a:r>
              <a:rPr lang="en-US" sz="2400" dirty="0"/>
              <a:t>	Chromatography</a:t>
            </a:r>
          </a:p>
          <a:p>
            <a:r>
              <a:rPr lang="en-US" sz="2400" dirty="0"/>
              <a:t>	Electrophoresis</a:t>
            </a:r>
          </a:p>
          <a:p>
            <a:r>
              <a:rPr lang="en-US" sz="2400" dirty="0"/>
              <a:t>	… … … …</a:t>
            </a:r>
          </a:p>
          <a:p>
            <a:endParaRPr lang="en-US" sz="2400" dirty="0"/>
          </a:p>
          <a:p>
            <a:r>
              <a:rPr lang="en-US" sz="2400" dirty="0"/>
              <a:t>But these techniques</a:t>
            </a:r>
          </a:p>
          <a:p>
            <a:r>
              <a:rPr lang="en-US" sz="2400" dirty="0"/>
              <a:t>cannot identify what </a:t>
            </a:r>
          </a:p>
          <a:p>
            <a:r>
              <a:rPr lang="en-US" sz="2400" dirty="0"/>
              <a:t>is in the mixture</a:t>
            </a: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1277" y="1524000"/>
            <a:ext cx="253841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8"/>
          <p:cNvSpPr>
            <a:spLocks noChangeArrowheads="1"/>
          </p:cNvSpPr>
          <p:nvPr/>
        </p:nvSpPr>
        <p:spPr bwMode="auto">
          <a:xfrm>
            <a:off x="5486400" y="6519863"/>
            <a:ext cx="228441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http://en.wikibooks.org/</a:t>
            </a:r>
          </a:p>
        </p:txBody>
      </p:sp>
      <p:pic>
        <p:nvPicPr>
          <p:cNvPr id="1434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3657600"/>
            <a:ext cx="3600450" cy="27717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4342" name="TextBox 1"/>
          <p:cNvSpPr txBox="1">
            <a:spLocks noChangeArrowheads="1"/>
          </p:cNvSpPr>
          <p:nvPr/>
        </p:nvSpPr>
        <p:spPr bwMode="auto">
          <a:xfrm>
            <a:off x="304800" y="304800"/>
            <a:ext cx="8458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u="sng" dirty="0">
                <a:latin typeface="+mj-lt"/>
                <a:ea typeface="宋体" charset="-122"/>
                <a:cs typeface="宋体" charset="-122"/>
              </a:rPr>
              <a:t>Why Mass Spectrometry</a:t>
            </a:r>
          </a:p>
        </p:txBody>
      </p:sp>
    </p:spTree>
    <p:extLst>
      <p:ext uri="{BB962C8B-B14F-4D97-AF65-F5344CB8AC3E}">
        <p14:creationId xmlns:p14="http://schemas.microsoft.com/office/powerpoint/2010/main" val="160239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1"/>
          <p:cNvSpPr txBox="1">
            <a:spLocks noChangeArrowheads="1"/>
          </p:cNvSpPr>
          <p:nvPr/>
        </p:nvSpPr>
        <p:spPr bwMode="auto">
          <a:xfrm>
            <a:off x="304800" y="304800"/>
            <a:ext cx="8458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u="sng" dirty="0">
                <a:latin typeface="+mj-lt"/>
                <a:ea typeface="宋体" charset="-122"/>
                <a:cs typeface="宋体" charset="-122"/>
              </a:rPr>
              <a:t>Why Mass Spectrometry</a:t>
            </a:r>
          </a:p>
        </p:txBody>
      </p:sp>
      <p:sp>
        <p:nvSpPr>
          <p:cNvPr id="15363" name="TextBox 3"/>
          <p:cNvSpPr txBox="1">
            <a:spLocks noChangeArrowheads="1"/>
          </p:cNvSpPr>
          <p:nvPr/>
        </p:nvSpPr>
        <p:spPr bwMode="auto">
          <a:xfrm>
            <a:off x="304800" y="1143000"/>
            <a:ext cx="8686800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Problems with separation techniques:</a:t>
            </a:r>
          </a:p>
          <a:p>
            <a:endParaRPr lang="en-US" sz="2400" dirty="0"/>
          </a:p>
          <a:p>
            <a:r>
              <a:rPr lang="en-US" sz="2400" dirty="0"/>
              <a:t>	Reproducibility</a:t>
            </a:r>
          </a:p>
          <a:p>
            <a:r>
              <a:rPr lang="en-US" sz="2400" dirty="0"/>
              <a:t>	Identification / Quantification</a:t>
            </a:r>
          </a:p>
          <a:p>
            <a:r>
              <a:rPr lang="en-US" sz="2400" dirty="0"/>
              <a:t>	Inability to separate tens of thousands of </a:t>
            </a:r>
            <a:r>
              <a:rPr lang="en-US" sz="2400" dirty="0" err="1"/>
              <a:t>iion</a:t>
            </a:r>
            <a:r>
              <a:rPr lang="en-US" sz="2400" dirty="0"/>
              <a:t> species</a:t>
            </a:r>
          </a:p>
          <a:p>
            <a:endParaRPr lang="en-US" sz="2400" dirty="0"/>
          </a:p>
          <a:p>
            <a:r>
              <a:rPr lang="en-US" sz="2400" dirty="0"/>
              <a:t>Mass Spectrometry: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  <a:r>
              <a:rPr lang="en-US" sz="2400" dirty="0">
                <a:sym typeface="Wingdings" charset="2"/>
              </a:rPr>
              <a:t>Measurements based </a:t>
            </a:r>
            <a:r>
              <a:rPr lang="en-US" sz="2400" dirty="0">
                <a:solidFill>
                  <a:srgbClr val="000000"/>
                </a:solidFill>
                <a:sym typeface="Wingdings" charset="2"/>
              </a:rPr>
              <a:t>on </a:t>
            </a:r>
            <a:r>
              <a:rPr lang="en-US" sz="2400" b="1" i="1" dirty="0">
                <a:solidFill>
                  <a:srgbClr val="000000"/>
                </a:solidFill>
                <a:sym typeface="Wingdings" charset="2"/>
              </a:rPr>
              <a:t>mass/charge ratio (m/z)</a:t>
            </a:r>
          </a:p>
          <a:p>
            <a:r>
              <a:rPr lang="en-US" sz="2400" dirty="0"/>
              <a:t>	Highly accurate, highly reproducible measurements</a:t>
            </a:r>
          </a:p>
          <a:p>
            <a:r>
              <a:rPr lang="en-US" sz="2400" dirty="0"/>
              <a:t>	Theoretical values easy to obtain </a:t>
            </a:r>
            <a:r>
              <a:rPr lang="en-US" sz="2400" dirty="0">
                <a:sym typeface="Wingdings" charset="2"/>
              </a:rPr>
              <a:t> identification</a:t>
            </a:r>
          </a:p>
          <a:p>
            <a:r>
              <a:rPr lang="en-US" sz="2400" dirty="0">
                <a:sym typeface="Wingdings" charset="2"/>
              </a:rPr>
              <a:t>	Can study protein modifications (small ligands attached)</a:t>
            </a:r>
          </a:p>
          <a:p>
            <a:r>
              <a:rPr lang="en-US" sz="2400" dirty="0">
                <a:sym typeface="Wingdings" charset="2"/>
              </a:rPr>
              <a:t>	</a:t>
            </a:r>
            <a:endParaRPr lang="en-US" sz="2400" i="1" dirty="0">
              <a:solidFill>
                <a:srgbClr val="000000"/>
              </a:solidFill>
              <a:sym typeface="Wingdings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3380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9" name="Text Box 3"/>
          <p:cNvSpPr txBox="1">
            <a:spLocks noChangeArrowheads="1"/>
          </p:cNvSpPr>
          <p:nvPr/>
        </p:nvSpPr>
        <p:spPr bwMode="auto">
          <a:xfrm>
            <a:off x="0" y="136525"/>
            <a:ext cx="9144000" cy="58477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u="sng" dirty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Principle of Mass Spectrometry (MS)</a:t>
            </a:r>
          </a:p>
        </p:txBody>
      </p:sp>
      <p:sp>
        <p:nvSpPr>
          <p:cNvPr id="362512" name="Text Box 16"/>
          <p:cNvSpPr txBox="1">
            <a:spLocks noChangeArrowheads="1"/>
          </p:cNvSpPr>
          <p:nvPr/>
        </p:nvSpPr>
        <p:spPr bwMode="auto">
          <a:xfrm>
            <a:off x="152400" y="1676400"/>
            <a:ext cx="1752600" cy="1323439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 dirty="0">
                <a:solidFill>
                  <a:srgbClr val="000000"/>
                </a:solidFill>
              </a:rPr>
              <a:t>Proteins, Peptides, or small molecules</a:t>
            </a:r>
          </a:p>
        </p:txBody>
      </p:sp>
      <p:sp>
        <p:nvSpPr>
          <p:cNvPr id="362513" name="Text Box 17"/>
          <p:cNvSpPr txBox="1">
            <a:spLocks noChangeArrowheads="1"/>
          </p:cNvSpPr>
          <p:nvPr/>
        </p:nvSpPr>
        <p:spPr bwMode="auto">
          <a:xfrm>
            <a:off x="3429000" y="2117725"/>
            <a:ext cx="1905000" cy="730250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Mass Spectrometer</a:t>
            </a:r>
          </a:p>
        </p:txBody>
      </p:sp>
      <p:sp>
        <p:nvSpPr>
          <p:cNvPr id="362514" name="Text Box 18"/>
          <p:cNvSpPr txBox="1">
            <a:spLocks noChangeArrowheads="1"/>
          </p:cNvSpPr>
          <p:nvPr/>
        </p:nvSpPr>
        <p:spPr bwMode="auto">
          <a:xfrm>
            <a:off x="6705600" y="2117725"/>
            <a:ext cx="1905000" cy="7016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Mass/Charge</a:t>
            </a:r>
          </a:p>
          <a:p>
            <a:pPr algn="ctr" eaLnBrk="0" hangingPunct="0"/>
            <a:r>
              <a:rPr lang="en-US" sz="2000" i="1">
                <a:solidFill>
                  <a:srgbClr val="000000"/>
                </a:solidFill>
              </a:rPr>
              <a:t>(m/z)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62515" name="AutoShape 19"/>
          <p:cNvSpPr>
            <a:spLocks noChangeArrowheads="1"/>
          </p:cNvSpPr>
          <p:nvPr/>
        </p:nvSpPr>
        <p:spPr bwMode="auto">
          <a:xfrm>
            <a:off x="2209800" y="2270125"/>
            <a:ext cx="881063" cy="228600"/>
          </a:xfrm>
          <a:prstGeom prst="rightArrow">
            <a:avLst>
              <a:gd name="adj1" fmla="val 50000"/>
              <a:gd name="adj2" fmla="val 96354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62516" name="AutoShape 20"/>
          <p:cNvSpPr>
            <a:spLocks noChangeArrowheads="1"/>
          </p:cNvSpPr>
          <p:nvPr/>
        </p:nvSpPr>
        <p:spPr bwMode="auto">
          <a:xfrm>
            <a:off x="5562600" y="2270125"/>
            <a:ext cx="881063" cy="228600"/>
          </a:xfrm>
          <a:prstGeom prst="rightArrow">
            <a:avLst>
              <a:gd name="adj1" fmla="val 50000"/>
              <a:gd name="adj2" fmla="val 96354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62517" name="Text Box 21"/>
          <p:cNvSpPr txBox="1">
            <a:spLocks noChangeArrowheads="1"/>
          </p:cNvSpPr>
          <p:nvPr/>
        </p:nvSpPr>
        <p:spPr bwMode="auto">
          <a:xfrm>
            <a:off x="1905000" y="2727325"/>
            <a:ext cx="144780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Ionization</a:t>
            </a:r>
          </a:p>
        </p:txBody>
      </p:sp>
      <p:sp>
        <p:nvSpPr>
          <p:cNvPr id="362518" name="Text Box 22"/>
          <p:cNvSpPr txBox="1">
            <a:spLocks noChangeArrowheads="1"/>
          </p:cNvSpPr>
          <p:nvPr/>
        </p:nvSpPr>
        <p:spPr bwMode="auto">
          <a:xfrm>
            <a:off x="914400" y="4022725"/>
            <a:ext cx="1447800" cy="7016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Solution</a:t>
            </a:r>
          </a:p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Phase</a:t>
            </a:r>
          </a:p>
        </p:txBody>
      </p:sp>
      <p:sp>
        <p:nvSpPr>
          <p:cNvPr id="362519" name="Text Box 23"/>
          <p:cNvSpPr txBox="1">
            <a:spLocks noChangeArrowheads="1"/>
          </p:cNvSpPr>
          <p:nvPr/>
        </p:nvSpPr>
        <p:spPr bwMode="auto">
          <a:xfrm>
            <a:off x="2895600" y="4022725"/>
            <a:ext cx="1447800" cy="7016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Gas</a:t>
            </a:r>
          </a:p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Phase</a:t>
            </a:r>
          </a:p>
        </p:txBody>
      </p:sp>
      <p:sp>
        <p:nvSpPr>
          <p:cNvPr id="362520" name="AutoShape 24"/>
          <p:cNvSpPr>
            <a:spLocks noChangeArrowheads="1"/>
          </p:cNvSpPr>
          <p:nvPr/>
        </p:nvSpPr>
        <p:spPr bwMode="auto">
          <a:xfrm>
            <a:off x="2133600" y="3184525"/>
            <a:ext cx="1295400" cy="762000"/>
          </a:xfrm>
          <a:prstGeom prst="curvedDownArrow">
            <a:avLst>
              <a:gd name="adj1" fmla="val 34000"/>
              <a:gd name="adj2" fmla="val 68000"/>
              <a:gd name="adj3" fmla="val 33333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446838"/>
            <a:ext cx="350198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Kindly provided by Dr. </a:t>
            </a:r>
            <a:r>
              <a:rPr lang="en-US" dirty="0" err="1">
                <a:solidFill>
                  <a:srgbClr val="000000"/>
                </a:solidFill>
              </a:rPr>
              <a:t>Junmin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Peng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59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2243</TotalTime>
  <Words>1820</Words>
  <Application>Microsoft Office PowerPoint</Application>
  <PresentationFormat>全屏显示(4:3)</PresentationFormat>
  <Paragraphs>516</Paragraphs>
  <Slides>46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5" baseType="lpstr">
      <vt:lpstr>Univers-Oblique</vt:lpstr>
      <vt:lpstr>Arial</vt:lpstr>
      <vt:lpstr>Calibri</vt:lpstr>
      <vt:lpstr>Courier New</vt:lpstr>
      <vt:lpstr>Times New Roman</vt:lpstr>
      <vt:lpstr>Univers</vt:lpstr>
      <vt:lpstr>Wingdings</vt:lpstr>
      <vt:lpstr>Office Theme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Emory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Tianwei Yu</dc:creator>
  <cp:lastModifiedBy>Yu, Tianwei</cp:lastModifiedBy>
  <cp:revision>345</cp:revision>
  <dcterms:created xsi:type="dcterms:W3CDTF">2010-03-04T02:01:34Z</dcterms:created>
  <dcterms:modified xsi:type="dcterms:W3CDTF">2019-09-01T00:59:04Z</dcterms:modified>
</cp:coreProperties>
</file>